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85"/>
  </p:notesMasterIdLst>
  <p:handoutMasterIdLst>
    <p:handoutMasterId r:id="rId86"/>
  </p:handoutMasterIdLst>
  <p:sldIdLst>
    <p:sldId id="293" r:id="rId5"/>
    <p:sldId id="287" r:id="rId6"/>
    <p:sldId id="575" r:id="rId7"/>
    <p:sldId id="600" r:id="rId8"/>
    <p:sldId id="577" r:id="rId9"/>
    <p:sldId id="578" r:id="rId10"/>
    <p:sldId id="579" r:id="rId11"/>
    <p:sldId id="611" r:id="rId12"/>
    <p:sldId id="581" r:id="rId13"/>
    <p:sldId id="582" r:id="rId14"/>
    <p:sldId id="583" r:id="rId15"/>
    <p:sldId id="584" r:id="rId16"/>
    <p:sldId id="585" r:id="rId17"/>
    <p:sldId id="586" r:id="rId18"/>
    <p:sldId id="587" r:id="rId19"/>
    <p:sldId id="588" r:id="rId20"/>
    <p:sldId id="589" r:id="rId21"/>
    <p:sldId id="590" r:id="rId22"/>
    <p:sldId id="591" r:id="rId23"/>
    <p:sldId id="592" r:id="rId24"/>
    <p:sldId id="593" r:id="rId25"/>
    <p:sldId id="594" r:id="rId26"/>
    <p:sldId id="601" r:id="rId27"/>
    <p:sldId id="512" r:id="rId28"/>
    <p:sldId id="513" r:id="rId29"/>
    <p:sldId id="516" r:id="rId30"/>
    <p:sldId id="514" r:id="rId31"/>
    <p:sldId id="517" r:id="rId32"/>
    <p:sldId id="518" r:id="rId33"/>
    <p:sldId id="519" r:id="rId34"/>
    <p:sldId id="520" r:id="rId35"/>
    <p:sldId id="522" r:id="rId36"/>
    <p:sldId id="523" r:id="rId37"/>
    <p:sldId id="525" r:id="rId38"/>
    <p:sldId id="580" r:id="rId39"/>
    <p:sldId id="526" r:id="rId40"/>
    <p:sldId id="562" r:id="rId41"/>
    <p:sldId id="605" r:id="rId42"/>
    <p:sldId id="602" r:id="rId43"/>
    <p:sldId id="527" r:id="rId44"/>
    <p:sldId id="612" r:id="rId45"/>
    <p:sldId id="531" r:id="rId46"/>
    <p:sldId id="561" r:id="rId47"/>
    <p:sldId id="534" r:id="rId48"/>
    <p:sldId id="614" r:id="rId49"/>
    <p:sldId id="608" r:id="rId50"/>
    <p:sldId id="536" r:id="rId51"/>
    <p:sldId id="538" r:id="rId52"/>
    <p:sldId id="539" r:id="rId53"/>
    <p:sldId id="618" r:id="rId54"/>
    <p:sldId id="619" r:id="rId55"/>
    <p:sldId id="620" r:id="rId56"/>
    <p:sldId id="621" r:id="rId57"/>
    <p:sldId id="622" r:id="rId58"/>
    <p:sldId id="623" r:id="rId59"/>
    <p:sldId id="603" r:id="rId60"/>
    <p:sldId id="564" r:id="rId61"/>
    <p:sldId id="511" r:id="rId62"/>
    <p:sldId id="565" r:id="rId63"/>
    <p:sldId id="566" r:id="rId64"/>
    <p:sldId id="567" r:id="rId65"/>
    <p:sldId id="524" r:id="rId66"/>
    <p:sldId id="515" r:id="rId67"/>
    <p:sldId id="530" r:id="rId68"/>
    <p:sldId id="568" r:id="rId69"/>
    <p:sldId id="532" r:id="rId70"/>
    <p:sldId id="533" r:id="rId71"/>
    <p:sldId id="569" r:id="rId72"/>
    <p:sldId id="345" r:id="rId73"/>
    <p:sldId id="570" r:id="rId74"/>
    <p:sldId id="571" r:id="rId75"/>
    <p:sldId id="572" r:id="rId76"/>
    <p:sldId id="574" r:id="rId77"/>
    <p:sldId id="521" r:id="rId78"/>
    <p:sldId id="617" r:id="rId79"/>
    <p:sldId id="624" r:id="rId80"/>
    <p:sldId id="598" r:id="rId81"/>
    <p:sldId id="607" r:id="rId82"/>
    <p:sldId id="615" r:id="rId83"/>
    <p:sldId id="596" r:id="rId84"/>
  </p:sldIdLst>
  <p:sldSz cx="12188825" cy="6858000"/>
  <p:notesSz cx="9296400" cy="7010400"/>
  <p:custDataLst>
    <p:tags r:id="rId87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A7468-FFD8-B941-8283-995AEBE697C9}">
          <p14:sldIdLst>
            <p14:sldId id="293"/>
            <p14:sldId id="287"/>
            <p14:sldId id="575"/>
          </p14:sldIdLst>
        </p14:section>
        <p14:section name="Neural Networks" id="{368E3F84-71D5-DA48-97B2-02DB4183E70F}">
          <p14:sldIdLst>
            <p14:sldId id="600"/>
            <p14:sldId id="577"/>
            <p14:sldId id="578"/>
            <p14:sldId id="579"/>
            <p14:sldId id="611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Word Embeddings" id="{13850869-9EF2-2C49-9D5D-F2C9D74AE89E}">
          <p14:sldIdLst>
            <p14:sldId id="601"/>
            <p14:sldId id="512"/>
            <p14:sldId id="513"/>
            <p14:sldId id="516"/>
            <p14:sldId id="514"/>
            <p14:sldId id="517"/>
            <p14:sldId id="518"/>
            <p14:sldId id="519"/>
            <p14:sldId id="520"/>
            <p14:sldId id="522"/>
            <p14:sldId id="523"/>
            <p14:sldId id="525"/>
            <p14:sldId id="580"/>
            <p14:sldId id="526"/>
            <p14:sldId id="562"/>
            <p14:sldId id="605"/>
          </p14:sldIdLst>
        </p14:section>
        <p14:section name="Recurrent Neural Networks" id="{37E61C02-1B22-194F-9F77-653C76E7C22C}">
          <p14:sldIdLst>
            <p14:sldId id="602"/>
            <p14:sldId id="527"/>
            <p14:sldId id="612"/>
            <p14:sldId id="531"/>
            <p14:sldId id="561"/>
            <p14:sldId id="534"/>
          </p14:sldIdLst>
        </p14:section>
        <p14:section name="Hands-on Exercise" id="{CA17698E-118A-CA49-B979-DAA443371BAE}">
          <p14:sldIdLst>
            <p14:sldId id="614"/>
          </p14:sldIdLst>
        </p14:section>
        <p14:section name="LSTM" id="{C96175E8-B2E9-9B40-8A19-2CC3991FA244}">
          <p14:sldIdLst>
            <p14:sldId id="608"/>
            <p14:sldId id="536"/>
            <p14:sldId id="538"/>
            <p14:sldId id="539"/>
            <p14:sldId id="618"/>
            <p14:sldId id="619"/>
            <p14:sldId id="620"/>
            <p14:sldId id="621"/>
            <p14:sldId id="622"/>
            <p14:sldId id="623"/>
          </p14:sldIdLst>
        </p14:section>
        <p14:section name="Transformers" id="{24630F30-E617-0B4C-98FC-01309917397C}">
          <p14:sldIdLst>
            <p14:sldId id="603"/>
            <p14:sldId id="564"/>
            <p14:sldId id="511"/>
            <p14:sldId id="565"/>
            <p14:sldId id="566"/>
            <p14:sldId id="567"/>
            <p14:sldId id="524"/>
            <p14:sldId id="515"/>
            <p14:sldId id="530"/>
            <p14:sldId id="568"/>
            <p14:sldId id="532"/>
            <p14:sldId id="533"/>
            <p14:sldId id="569"/>
            <p14:sldId id="345"/>
            <p14:sldId id="570"/>
            <p14:sldId id="571"/>
            <p14:sldId id="572"/>
            <p14:sldId id="574"/>
            <p14:sldId id="521"/>
            <p14:sldId id="617"/>
            <p14:sldId id="624"/>
          </p14:sldIdLst>
        </p14:section>
        <p14:section name="Final Project" id="{B046DAEA-F656-194A-8943-034B2D58371A}">
          <p14:sldIdLst>
            <p14:sldId id="598"/>
            <p14:sldId id="607"/>
          </p14:sldIdLst>
        </p14:section>
        <p14:section name="Notebooks" id="{1E2A734D-D76B-E94D-82C3-12AAAFC79972}">
          <p14:sldIdLst>
            <p14:sldId id="615"/>
          </p14:sldIdLst>
        </p14:section>
        <p14:section name="Tomorrow" id="{8020D6DF-0AB1-D548-8563-89DAD3924A81}">
          <p14:sldIdLst>
            <p14:sldId id="596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89921"/>
    <a:srgbClr val="383D3B"/>
    <a:srgbClr val="FF7A00"/>
    <a:srgbClr val="00ADAB"/>
    <a:srgbClr val="FFB03B"/>
    <a:srgbClr val="FFA725"/>
    <a:srgbClr val="FF9900"/>
    <a:srgbClr val="00673C"/>
    <a:srgbClr val="0F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67" autoAdjust="0"/>
    <p:restoredTop sz="87055" autoAdjust="0"/>
  </p:normalViewPr>
  <p:slideViewPr>
    <p:cSldViewPr snapToGrid="0">
      <p:cViewPr varScale="1">
        <p:scale>
          <a:sx n="114" d="100"/>
          <a:sy n="114" d="100"/>
        </p:scale>
        <p:origin x="176" y="192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838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gs" Target="tags/tag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2/24/20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Charcoal slide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n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D882E-985D-7442-AA89-C94CB6512D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CF0E94-D857-0D4D-AF8A-FDCC2517CEA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1DEA6-D58F-9C45-A922-478949AE183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99299-687A-1844-9718-A9610CD171B4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98284-7581-3345-BB96-200CC9C909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977DE-887A-8B43-B9E1-4E7DCF99CB4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B57387-5B88-AD45-9C6D-9A48808502E7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892DB-1571-DD48-8621-D5DAF10F6930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A291C-2075-E143-98B7-C7337F206A8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2F952-2984-4A4F-8822-951B6C9F2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2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9518F-60EE-BE48-A66F-CEAE12BD090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20D30-4080-7E46-9031-A5B339A8541F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03A94-9C3B-5D4D-BCB6-55551F68DA0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80084-6547-0E44-8CB1-E1A34AAB3ECC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591B5B-B689-8A4E-A1F4-7F323E796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1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25255-8842-3C4E-B600-356AAF8F06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CB57E-C8E0-884A-B6BE-DBE2F3697DE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C2BC-1987-074A-AA94-406CFE3AAA8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384AD-8D7B-6144-B371-495DDE04DDDC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6D14-2E8B-9241-A8C2-15EDF2107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zon New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81" tIns="22840" rIns="45681" bIns="22840" rtlCol="0" anchor="ctr"/>
          <a:lstStyle/>
          <a:p>
            <a:pPr algn="ctr" defTabSz="913668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C6CE-518A-4144-881F-A8F2EF251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0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604BCE-1492-384D-97C0-6A23163EACF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39D375-1750-B84A-92FC-309293444A2B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9F8BC-2947-4942-8C3E-1AF79266C3D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72413-C4ED-F149-B422-2E60E5FFF9CF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66E-C2DF-BC4B-8063-E0D82A506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4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White slides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9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1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F522C-0BBF-BA4D-991D-137739459B45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5DF81-6FF3-F947-AC71-30FF773FB9A2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63D48-C452-FF4F-824C-130473FB4F5D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A4109-22D0-EB49-B8D3-FE1C450EEB4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E843-1D6F-7948-AFFC-06E026845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37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5D0DF-3613-4C4C-ABBB-B46EF1168B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F5BB5-9528-3F49-98D6-2F61ADFA23F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1CC56-A9E7-2843-BBA9-61500C755F9C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B85B3-B8A2-BC41-AF48-E72563D25439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E6A656-BD7E-4648-A943-A29481EED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0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F9C36-6BC5-5F45-8680-E9052D7F9CF6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DD14AB-5137-DD42-ABF2-C01DC828E64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86968-E791-454C-91AC-2B1058B53ED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15940-F21E-6A48-83BF-8D3E7A2390A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7FCD23-2F9F-8345-B3C4-2C2FA8B0E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2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E87A3B-3751-5C43-8677-5FC5C71E92D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DDD56-837C-F140-B01B-BF57FCA700B5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3B706-E0D7-2342-ACAA-71DA57778B05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1AADC-9BD5-2745-B67B-0F9F62645BE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F8CF1-89C2-6E4D-987C-D9CE563E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5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8FEE75-1CDF-7246-9A87-3C2B5225E1E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93925-13C4-6F43-ACAE-3866A30F193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81F7A-3A18-AB46-867B-7E8458B04933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BCA6E-2B65-534D-9441-192FBC02D4D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E97CB0-1D08-6D4C-A10D-489878D06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3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5DE5F-8721-DE43-8750-69EFC7EBB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22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-1"/>
            <a:ext cx="3683106" cy="4670425"/>
          </a:xfrm>
          <a:prstGeom prst="rect">
            <a:avLst/>
          </a:prstGeom>
          <a:solidFill>
            <a:srgbClr val="383D3B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149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41140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22661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105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97" r:id="rId2"/>
    <p:sldLayoutId id="2147483774" r:id="rId3"/>
    <p:sldLayoutId id="2147483757" r:id="rId4"/>
    <p:sldLayoutId id="2147483799" r:id="rId5"/>
    <p:sldLayoutId id="2147483800" r:id="rId6"/>
    <p:sldLayoutId id="214748376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8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764" r:id="rId28"/>
    <p:sldLayoutId id="2147483765" r:id="rId29"/>
    <p:sldLayoutId id="2147483766" r:id="rId30"/>
    <p:sldLayoutId id="2147483801" r:id="rId31"/>
    <p:sldLayoutId id="2147483798" r:id="rId32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2l.ai/chapter_multilayer-perceptrons/mlp.html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2l.ai/chapter_multilayer-perceptrons/backprop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multilayer-perceptrons/dropout.html" TargetMode="Externa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hyperlink" Target="https://d2l.ai/chapter_natural-language-processing-pretraining/word2vec.html" TargetMode="Externa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hyperlink" Target="https://d2l.ai/chapter_natural-language-processing-pretraining/word2vec.html" TargetMode="Externa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monsense/conceptnet-numberbatch" TargetMode="External"/><Relationship Id="rId2" Type="http://schemas.openxmlformats.org/officeDocument/2006/relationships/hyperlink" Target="https://d2l.ai/chapter_natural-language-processing/glove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2l.ai/chapter_natural-language-processing/subword-embedding.html#fasttext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hyperlink" Target="http://d2l.ai/chapter_attention-mechanisms/transformer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hyperlink" Target="https://gluon-nlp.mxnet.io/master/model_zoo/bert/index.html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0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8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Artificial Neuron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71E02-6355-584E-8BDD-FA1983B3A1A4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A920C-5F4D-814D-9AA1-C3C7A55E10F3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EF5A02-8C90-AF41-9889-B69B6E2D51A0}"/>
              </a:ext>
            </a:extLst>
          </p:cNvPr>
          <p:cNvSpPr txBox="1"/>
          <p:nvPr/>
        </p:nvSpPr>
        <p:spPr>
          <a:xfrm>
            <a:off x="2988433" y="5267819"/>
            <a:ext cx="157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Activation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function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0D2765F-F8FB-C445-B08E-BB2A4E871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7005" y="1589141"/>
            <a:ext cx="5600791" cy="4192144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Artificial Neuron: </a:t>
            </a:r>
            <a:r>
              <a:rPr lang="en-US" sz="2800" dirty="0"/>
              <a:t>Captures mostly linear interactions in the data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800" b="1" dirty="0"/>
              <a:t>Question: Can we use a similar approach to capture non-linear interactions 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BB3463-D19C-814A-8B52-FE2BF53721E2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BB3463-D19C-814A-8B52-FE2BF5372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2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7AAFB2EB-35D9-F64F-AC78-FECF931CAD5B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A6617C-2626-884E-9874-037F818EFD3B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9AA65F8-4B54-4842-8EA2-88005210CE5B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362101-C362-9648-BA9D-59F75D7FA848}"/>
              </a:ext>
            </a:extLst>
          </p:cNvPr>
          <p:cNvCxnSpPr>
            <a:cxnSpLocks/>
          </p:cNvCxnSpPr>
          <p:nvPr/>
        </p:nvCxnSpPr>
        <p:spPr>
          <a:xfrm flipV="1">
            <a:off x="2149236" y="4367456"/>
            <a:ext cx="434891" cy="405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DA5BC0E-9A1A-B246-A941-FC70634DD6A6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69E1DDB-7AE4-594A-BB93-B94067DA4FB3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44DC8C-A791-874F-9C77-86B4F16842F0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8D759D-EB6A-994B-9172-347843D44E88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434605F-5BBD-5143-8C10-C8FB6FEF3850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434605F-5BBD-5143-8C10-C8FB6FEF3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3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51EE5A8-D2A5-A441-905A-5CB90C3E5AD8}"/>
              </a:ext>
            </a:extLst>
          </p:cNvPr>
          <p:cNvCxnSpPr>
            <a:cxnSpLocks/>
          </p:cNvCxnSpPr>
          <p:nvPr/>
        </p:nvCxnSpPr>
        <p:spPr>
          <a:xfrm>
            <a:off x="3685503" y="2913401"/>
            <a:ext cx="0" cy="1583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B5F76F2-B05E-8E46-B968-F38258E15BDC}"/>
              </a:ext>
            </a:extLst>
          </p:cNvPr>
          <p:cNvSpPr txBox="1"/>
          <p:nvPr/>
        </p:nvSpPr>
        <p:spPr>
          <a:xfrm>
            <a:off x="3775525" y="3478441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26443FD-AFA8-974D-AAA5-B7A0201BDCFC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D1DCC2-3DAE-D342-8963-FA661A918C26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D1DCC2-3DAE-D342-8963-FA661A918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2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0079032-35E5-5849-BD85-D90675994749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DB6E98-5133-7249-B958-31D889315222}"/>
              </a:ext>
            </a:extLst>
          </p:cNvPr>
          <p:cNvCxnSpPr>
            <a:cxnSpLocks/>
          </p:cNvCxnSpPr>
          <p:nvPr/>
        </p:nvCxnSpPr>
        <p:spPr>
          <a:xfrm>
            <a:off x="1934698" y="2906139"/>
            <a:ext cx="416101" cy="3293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89BA80A-657C-A94C-AE68-7693EA1979CB}"/>
              </a:ext>
            </a:extLst>
          </p:cNvPr>
          <p:cNvSpPr/>
          <p:nvPr/>
        </p:nvSpPr>
        <p:spPr>
          <a:xfrm>
            <a:off x="489276" y="2601841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B30EAB3-3705-FB44-ADCE-5940523029F9}"/>
              </a:ext>
            </a:extLst>
          </p:cNvPr>
          <p:cNvSpPr txBox="1"/>
          <p:nvPr/>
        </p:nvSpPr>
        <p:spPr>
          <a:xfrm>
            <a:off x="618747" y="2657000"/>
            <a:ext cx="460404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5831CE0-D210-E245-9979-498F5A14A58F}"/>
              </a:ext>
            </a:extLst>
          </p:cNvPr>
          <p:cNvSpPr/>
          <p:nvPr/>
        </p:nvSpPr>
        <p:spPr>
          <a:xfrm>
            <a:off x="461533" y="3538250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71DD9A-D1AC-8D41-B96A-5AE2738E685F}"/>
              </a:ext>
            </a:extLst>
          </p:cNvPr>
          <p:cNvSpPr txBox="1"/>
          <p:nvPr/>
        </p:nvSpPr>
        <p:spPr>
          <a:xfrm>
            <a:off x="618746" y="3586127"/>
            <a:ext cx="460403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1F4960C-6EC2-DB4E-A412-A26929B59F30}"/>
              </a:ext>
            </a:extLst>
          </p:cNvPr>
          <p:cNvSpPr/>
          <p:nvPr/>
        </p:nvSpPr>
        <p:spPr>
          <a:xfrm>
            <a:off x="479784" y="4410339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E38B3F-78D8-0842-B028-062D723DC9C3}"/>
              </a:ext>
            </a:extLst>
          </p:cNvPr>
          <p:cNvSpPr txBox="1"/>
          <p:nvPr/>
        </p:nvSpPr>
        <p:spPr>
          <a:xfrm>
            <a:off x="656068" y="4463318"/>
            <a:ext cx="460403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CB144F8-A715-764E-83C9-EBD2786DF081}"/>
              </a:ext>
            </a:extLst>
          </p:cNvPr>
          <p:cNvSpPr/>
          <p:nvPr/>
        </p:nvSpPr>
        <p:spPr>
          <a:xfrm>
            <a:off x="5641154" y="3404726"/>
            <a:ext cx="657467" cy="61149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A1382F1-10B3-454E-BF80-B0E3BDFD4CD6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A1382F1-10B3-454E-BF80-B0E3BDFD4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D51B99E-F1D0-2E49-BB75-672D695268F7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8E6E66-2AA3-FF47-BA02-8A295773E17F}"/>
              </a:ext>
            </a:extLst>
          </p:cNvPr>
          <p:cNvCxnSpPr>
            <a:cxnSpLocks/>
          </p:cNvCxnSpPr>
          <p:nvPr/>
        </p:nvCxnSpPr>
        <p:spPr>
          <a:xfrm flipV="1">
            <a:off x="3590835" y="4039212"/>
            <a:ext cx="309125" cy="126802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Multi Layer Perceptron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0D2765F-F8FB-C445-B08E-BB2A4E871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7005" y="1589141"/>
            <a:ext cx="5600791" cy="4192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Artificial Neuron: Captures mostly linear interactions in the data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800" dirty="0"/>
              <a:t>Question: Can we use a similar approach to capture non-linear interactions 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2800" b="1" dirty="0"/>
              <a:t>Neural Network/Multilayer Perceptron: </a:t>
            </a:r>
            <a:r>
              <a:rPr lang="en-US" sz="2800" dirty="0"/>
              <a:t>Use more Artificial Neurons, stack in layers!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F42BE0-DAE9-534B-A6DB-BC1F86B0B561}"/>
              </a:ext>
            </a:extLst>
          </p:cNvPr>
          <p:cNvSpPr/>
          <p:nvPr/>
        </p:nvSpPr>
        <p:spPr>
          <a:xfrm>
            <a:off x="1336136" y="2435083"/>
            <a:ext cx="637310" cy="1876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9CC79-7878-9141-8997-1EF2A7273F30}"/>
              </a:ext>
            </a:extLst>
          </p:cNvPr>
          <p:cNvSpPr/>
          <p:nvPr/>
        </p:nvSpPr>
        <p:spPr>
          <a:xfrm>
            <a:off x="1391556" y="2490502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D25ED7-A2DF-D54C-A0D6-684D4183E39F}"/>
              </a:ext>
            </a:extLst>
          </p:cNvPr>
          <p:cNvSpPr/>
          <p:nvPr/>
        </p:nvSpPr>
        <p:spPr>
          <a:xfrm>
            <a:off x="1391556" y="3124201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6659C8C-101A-FE4A-BE89-F317646821AF}"/>
              </a:ext>
            </a:extLst>
          </p:cNvPr>
          <p:cNvSpPr/>
          <p:nvPr/>
        </p:nvSpPr>
        <p:spPr>
          <a:xfrm>
            <a:off x="1391555" y="3757900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A78D2D-DE9A-9B4A-B5E3-1A956F0BAFD5}"/>
              </a:ext>
            </a:extLst>
          </p:cNvPr>
          <p:cNvSpPr/>
          <p:nvPr/>
        </p:nvSpPr>
        <p:spPr>
          <a:xfrm>
            <a:off x="2534553" y="2216727"/>
            <a:ext cx="637310" cy="2424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47A21F-22F0-2648-AEE2-6FE3B99F5DA0}"/>
              </a:ext>
            </a:extLst>
          </p:cNvPr>
          <p:cNvSpPr/>
          <p:nvPr/>
        </p:nvSpPr>
        <p:spPr>
          <a:xfrm>
            <a:off x="2589971" y="2296538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6CF032-6E8F-324C-84C0-E6DE35CC446A}"/>
              </a:ext>
            </a:extLst>
          </p:cNvPr>
          <p:cNvSpPr/>
          <p:nvPr/>
        </p:nvSpPr>
        <p:spPr>
          <a:xfrm>
            <a:off x="2589971" y="287511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84DBFD-FD9A-BA4D-854F-23C5038A6471}"/>
              </a:ext>
            </a:extLst>
          </p:cNvPr>
          <p:cNvSpPr/>
          <p:nvPr/>
        </p:nvSpPr>
        <p:spPr>
          <a:xfrm>
            <a:off x="2589971" y="3451457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9AC95EB-B541-5347-9FD8-0D5769512DEF}"/>
              </a:ext>
            </a:extLst>
          </p:cNvPr>
          <p:cNvSpPr/>
          <p:nvPr/>
        </p:nvSpPr>
        <p:spPr>
          <a:xfrm>
            <a:off x="2589970" y="402780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4C9EE2-055E-3640-95A5-C9B94E85D10D}"/>
              </a:ext>
            </a:extLst>
          </p:cNvPr>
          <p:cNvSpPr/>
          <p:nvPr/>
        </p:nvSpPr>
        <p:spPr>
          <a:xfrm>
            <a:off x="3732970" y="2216727"/>
            <a:ext cx="637310" cy="2424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47915-9694-6C41-AEFD-A8C4575741CA}"/>
              </a:ext>
            </a:extLst>
          </p:cNvPr>
          <p:cNvSpPr/>
          <p:nvPr/>
        </p:nvSpPr>
        <p:spPr>
          <a:xfrm>
            <a:off x="3788388" y="2296538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AB09ACF-F2C4-7848-8E69-FF54C73D4E8A}"/>
              </a:ext>
            </a:extLst>
          </p:cNvPr>
          <p:cNvSpPr/>
          <p:nvPr/>
        </p:nvSpPr>
        <p:spPr>
          <a:xfrm>
            <a:off x="3788388" y="287511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A6043CF-E22F-A742-8029-007321B2D915}"/>
              </a:ext>
            </a:extLst>
          </p:cNvPr>
          <p:cNvSpPr/>
          <p:nvPr/>
        </p:nvSpPr>
        <p:spPr>
          <a:xfrm>
            <a:off x="3788388" y="3451457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15FC7A5-9FEC-6E41-AE76-97B935555265}"/>
              </a:ext>
            </a:extLst>
          </p:cNvPr>
          <p:cNvSpPr/>
          <p:nvPr/>
        </p:nvSpPr>
        <p:spPr>
          <a:xfrm>
            <a:off x="3788387" y="402780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45DA69-04F0-C141-8BA9-59DB1A65A413}"/>
              </a:ext>
            </a:extLst>
          </p:cNvPr>
          <p:cNvSpPr/>
          <p:nvPr/>
        </p:nvSpPr>
        <p:spPr>
          <a:xfrm>
            <a:off x="5059547" y="2792845"/>
            <a:ext cx="637310" cy="830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434D9C4-EAF3-2D48-A5D0-49B0640B20D5}"/>
              </a:ext>
            </a:extLst>
          </p:cNvPr>
          <p:cNvSpPr/>
          <p:nvPr/>
        </p:nvSpPr>
        <p:spPr>
          <a:xfrm>
            <a:off x="5123620" y="2979020"/>
            <a:ext cx="526473" cy="498763"/>
          </a:xfrm>
          <a:prstGeom prst="ellips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BB1ADA-8981-4045-B85E-9003AD222C3D}"/>
              </a:ext>
            </a:extLst>
          </p:cNvPr>
          <p:cNvSpPr txBox="1"/>
          <p:nvPr/>
        </p:nvSpPr>
        <p:spPr>
          <a:xfrm>
            <a:off x="1147543" y="4730307"/>
            <a:ext cx="1181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 layer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86418E-DE29-0447-93D5-DCD0CA1C09D0}"/>
              </a:ext>
            </a:extLst>
          </p:cNvPr>
          <p:cNvSpPr txBox="1"/>
          <p:nvPr/>
        </p:nvSpPr>
        <p:spPr>
          <a:xfrm>
            <a:off x="2223857" y="4718855"/>
            <a:ext cx="1291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hidden layer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9FAF42-6F44-504E-9232-D9B05D9914E9}"/>
              </a:ext>
            </a:extLst>
          </p:cNvPr>
          <p:cNvSpPr txBox="1"/>
          <p:nvPr/>
        </p:nvSpPr>
        <p:spPr>
          <a:xfrm>
            <a:off x="3494102" y="4707403"/>
            <a:ext cx="1291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hidden layer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D692CA-7705-D946-8E80-A5F6FC797FD7}"/>
              </a:ext>
            </a:extLst>
          </p:cNvPr>
          <p:cNvSpPr txBox="1"/>
          <p:nvPr/>
        </p:nvSpPr>
        <p:spPr>
          <a:xfrm>
            <a:off x="4818555" y="4696813"/>
            <a:ext cx="136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 layer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B044D4-BBA5-6A41-A2F8-B19C86AC9462}"/>
              </a:ext>
            </a:extLst>
          </p:cNvPr>
          <p:cNvCxnSpPr>
            <a:stCxn id="40" idx="6"/>
            <a:endCxn id="44" idx="2"/>
          </p:cNvCxnSpPr>
          <p:nvPr/>
        </p:nvCxnSpPr>
        <p:spPr>
          <a:xfrm flipV="1">
            <a:off x="1918029" y="2545920"/>
            <a:ext cx="671942" cy="1939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913324C-F284-3042-B1E1-8BCB95A96035}"/>
              </a:ext>
            </a:extLst>
          </p:cNvPr>
          <p:cNvCxnSpPr>
            <a:endCxn id="45" idx="2"/>
          </p:cNvCxnSpPr>
          <p:nvPr/>
        </p:nvCxnSpPr>
        <p:spPr>
          <a:xfrm>
            <a:off x="1918028" y="2739883"/>
            <a:ext cx="671943" cy="384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266C56-DD12-D248-9741-E01F8FF9B5F4}"/>
              </a:ext>
            </a:extLst>
          </p:cNvPr>
          <p:cNvCxnSpPr>
            <a:endCxn id="46" idx="2"/>
          </p:cNvCxnSpPr>
          <p:nvPr/>
        </p:nvCxnSpPr>
        <p:spPr>
          <a:xfrm>
            <a:off x="1918028" y="2739883"/>
            <a:ext cx="671943" cy="9609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0EF515-E097-954B-9FE6-3E5CA237CDD3}"/>
              </a:ext>
            </a:extLst>
          </p:cNvPr>
          <p:cNvCxnSpPr>
            <a:stCxn id="40" idx="6"/>
            <a:endCxn id="47" idx="2"/>
          </p:cNvCxnSpPr>
          <p:nvPr/>
        </p:nvCxnSpPr>
        <p:spPr>
          <a:xfrm>
            <a:off x="1918029" y="2739884"/>
            <a:ext cx="671941" cy="1537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873000A-8BA0-D44B-A2DB-4DBD3EF7A551}"/>
              </a:ext>
            </a:extLst>
          </p:cNvPr>
          <p:cNvCxnSpPr>
            <a:cxnSpLocks/>
            <a:stCxn id="41" idx="6"/>
            <a:endCxn id="44" idx="2"/>
          </p:cNvCxnSpPr>
          <p:nvPr/>
        </p:nvCxnSpPr>
        <p:spPr>
          <a:xfrm flipV="1">
            <a:off x="1918029" y="2545920"/>
            <a:ext cx="671942" cy="8276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1849C0-7BE9-0540-9133-43391BA3E70E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1918029" y="3124203"/>
            <a:ext cx="671941" cy="249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9A893C9-DC88-3945-85F9-406393793845}"/>
              </a:ext>
            </a:extLst>
          </p:cNvPr>
          <p:cNvCxnSpPr>
            <a:stCxn id="41" idx="6"/>
            <a:endCxn id="46" idx="2"/>
          </p:cNvCxnSpPr>
          <p:nvPr/>
        </p:nvCxnSpPr>
        <p:spPr>
          <a:xfrm>
            <a:off x="1918029" y="3373583"/>
            <a:ext cx="671942" cy="327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986D77B-6DA3-FA4E-9704-A5C682CEECB8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1918029" y="3373583"/>
            <a:ext cx="671941" cy="903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A958C-350C-304B-8441-45E6700002B1}"/>
              </a:ext>
            </a:extLst>
          </p:cNvPr>
          <p:cNvCxnSpPr>
            <a:stCxn id="42" idx="6"/>
            <a:endCxn id="44" idx="2"/>
          </p:cNvCxnSpPr>
          <p:nvPr/>
        </p:nvCxnSpPr>
        <p:spPr>
          <a:xfrm flipV="1">
            <a:off x="1918028" y="2545920"/>
            <a:ext cx="671943" cy="1461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A1BC6F-4F01-C84D-9500-F735F22C1014}"/>
              </a:ext>
            </a:extLst>
          </p:cNvPr>
          <p:cNvCxnSpPr>
            <a:stCxn id="42" idx="6"/>
            <a:endCxn id="45" idx="2"/>
          </p:cNvCxnSpPr>
          <p:nvPr/>
        </p:nvCxnSpPr>
        <p:spPr>
          <a:xfrm flipV="1">
            <a:off x="1918028" y="3124494"/>
            <a:ext cx="671943" cy="8827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715D231-80DF-BA4B-9E7E-A89D18E47DE2}"/>
              </a:ext>
            </a:extLst>
          </p:cNvPr>
          <p:cNvCxnSpPr>
            <a:stCxn id="42" idx="6"/>
            <a:endCxn id="46" idx="2"/>
          </p:cNvCxnSpPr>
          <p:nvPr/>
        </p:nvCxnSpPr>
        <p:spPr>
          <a:xfrm flipV="1">
            <a:off x="1918028" y="3700839"/>
            <a:ext cx="671943" cy="306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599387-61D7-6943-BFD3-13425690E2E5}"/>
              </a:ext>
            </a:extLst>
          </p:cNvPr>
          <p:cNvCxnSpPr>
            <a:endCxn id="47" idx="2"/>
          </p:cNvCxnSpPr>
          <p:nvPr/>
        </p:nvCxnSpPr>
        <p:spPr>
          <a:xfrm>
            <a:off x="1918028" y="4027802"/>
            <a:ext cx="671942" cy="2493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88BEA06-D048-5F42-A786-E24A5DD81E7E}"/>
              </a:ext>
            </a:extLst>
          </p:cNvPr>
          <p:cNvCxnSpPr>
            <a:cxnSpLocks/>
            <a:stCxn id="44" idx="6"/>
            <a:endCxn id="49" idx="2"/>
          </p:cNvCxnSpPr>
          <p:nvPr/>
        </p:nvCxnSpPr>
        <p:spPr>
          <a:xfrm>
            <a:off x="3116444" y="2545920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DB8EAF6-786A-7544-ACE4-35716234C3A9}"/>
              </a:ext>
            </a:extLst>
          </p:cNvPr>
          <p:cNvCxnSpPr>
            <a:endCxn id="50" idx="2"/>
          </p:cNvCxnSpPr>
          <p:nvPr/>
        </p:nvCxnSpPr>
        <p:spPr>
          <a:xfrm>
            <a:off x="3116443" y="2545919"/>
            <a:ext cx="671945" cy="578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3A0052F-91D3-5F41-902F-B3E0BC414FE9}"/>
              </a:ext>
            </a:extLst>
          </p:cNvPr>
          <p:cNvCxnSpPr>
            <a:endCxn id="51" idx="2"/>
          </p:cNvCxnSpPr>
          <p:nvPr/>
        </p:nvCxnSpPr>
        <p:spPr>
          <a:xfrm>
            <a:off x="3125105" y="2575565"/>
            <a:ext cx="663283" cy="1125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1373001-B3BE-3348-9C59-B3776A6F3828}"/>
              </a:ext>
            </a:extLst>
          </p:cNvPr>
          <p:cNvCxnSpPr>
            <a:stCxn id="44" idx="6"/>
            <a:endCxn id="52" idx="2"/>
          </p:cNvCxnSpPr>
          <p:nvPr/>
        </p:nvCxnSpPr>
        <p:spPr>
          <a:xfrm>
            <a:off x="3116444" y="2545920"/>
            <a:ext cx="671943" cy="1731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254090-559C-314E-8EE1-A2032A820B69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>
          <a:xfrm>
            <a:off x="3116444" y="3124494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15BC31-0B8F-9C4C-ABC1-9E9DDF78E4AD}"/>
              </a:ext>
            </a:extLst>
          </p:cNvPr>
          <p:cNvCxnSpPr>
            <a:endCxn id="49" idx="2"/>
          </p:cNvCxnSpPr>
          <p:nvPr/>
        </p:nvCxnSpPr>
        <p:spPr>
          <a:xfrm flipV="1">
            <a:off x="3125105" y="2545920"/>
            <a:ext cx="663283" cy="592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B3DECE-75A3-5944-A4C1-C4E8686914EE}"/>
              </a:ext>
            </a:extLst>
          </p:cNvPr>
          <p:cNvCxnSpPr>
            <a:cxnSpLocks/>
            <a:stCxn id="45" idx="6"/>
            <a:endCxn id="51" idx="2"/>
          </p:cNvCxnSpPr>
          <p:nvPr/>
        </p:nvCxnSpPr>
        <p:spPr>
          <a:xfrm>
            <a:off x="3116444" y="3124494"/>
            <a:ext cx="671944" cy="576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F68B6B0-4626-8242-A0DA-3601D977C356}"/>
              </a:ext>
            </a:extLst>
          </p:cNvPr>
          <p:cNvCxnSpPr>
            <a:cxnSpLocks/>
            <a:stCxn id="45" idx="6"/>
            <a:endCxn id="52" idx="2"/>
          </p:cNvCxnSpPr>
          <p:nvPr/>
        </p:nvCxnSpPr>
        <p:spPr>
          <a:xfrm>
            <a:off x="3116444" y="3124494"/>
            <a:ext cx="671943" cy="115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F9286C-9E7A-D141-BC59-46561889BB4D}"/>
              </a:ext>
            </a:extLst>
          </p:cNvPr>
          <p:cNvCxnSpPr>
            <a:cxnSpLocks/>
            <a:stCxn id="46" idx="6"/>
            <a:endCxn id="49" idx="2"/>
          </p:cNvCxnSpPr>
          <p:nvPr/>
        </p:nvCxnSpPr>
        <p:spPr>
          <a:xfrm flipV="1">
            <a:off x="3116444" y="2545920"/>
            <a:ext cx="671944" cy="11549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B1F02D-02DC-0F49-8FF9-EDD916CFD9CD}"/>
              </a:ext>
            </a:extLst>
          </p:cNvPr>
          <p:cNvCxnSpPr>
            <a:endCxn id="50" idx="2"/>
          </p:cNvCxnSpPr>
          <p:nvPr/>
        </p:nvCxnSpPr>
        <p:spPr>
          <a:xfrm flipV="1">
            <a:off x="3125105" y="3124494"/>
            <a:ext cx="663283" cy="575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7EED595-D64A-AE49-A47B-08361CA16FDD}"/>
              </a:ext>
            </a:extLst>
          </p:cNvPr>
          <p:cNvCxnSpPr>
            <a:endCxn id="51" idx="2"/>
          </p:cNvCxnSpPr>
          <p:nvPr/>
        </p:nvCxnSpPr>
        <p:spPr>
          <a:xfrm>
            <a:off x="3125105" y="3699725"/>
            <a:ext cx="663283" cy="1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3B770B-201D-9642-B551-EB4998956886}"/>
              </a:ext>
            </a:extLst>
          </p:cNvPr>
          <p:cNvCxnSpPr>
            <a:endCxn id="52" idx="2"/>
          </p:cNvCxnSpPr>
          <p:nvPr/>
        </p:nvCxnSpPr>
        <p:spPr>
          <a:xfrm>
            <a:off x="3125105" y="3699725"/>
            <a:ext cx="663282" cy="577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B1AA0E-1C76-8A4F-98D7-C71D81F2D393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3116443" y="2545920"/>
            <a:ext cx="671945" cy="1731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D176E13-2389-1F4F-B40C-E31B16B4B876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flipV="1">
            <a:off x="3116443" y="3124494"/>
            <a:ext cx="671945" cy="115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8EEF08-16CB-364F-83A5-9FC3396039D7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3116443" y="3700839"/>
            <a:ext cx="671945" cy="576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8243EE8-A74A-5846-B9A7-490399076A0D}"/>
              </a:ext>
            </a:extLst>
          </p:cNvPr>
          <p:cNvCxnSpPr>
            <a:stCxn id="47" idx="6"/>
            <a:endCxn id="52" idx="2"/>
          </p:cNvCxnSpPr>
          <p:nvPr/>
        </p:nvCxnSpPr>
        <p:spPr>
          <a:xfrm>
            <a:off x="3116443" y="4277184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9FA7972-97C6-854F-B262-0A773D02CF72}"/>
              </a:ext>
            </a:extLst>
          </p:cNvPr>
          <p:cNvCxnSpPr>
            <a:stCxn id="49" idx="6"/>
            <a:endCxn id="54" idx="2"/>
          </p:cNvCxnSpPr>
          <p:nvPr/>
        </p:nvCxnSpPr>
        <p:spPr>
          <a:xfrm>
            <a:off x="4314861" y="2545920"/>
            <a:ext cx="808759" cy="682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58A81C-4DA3-6C42-A29C-7BE26EA98E97}"/>
              </a:ext>
            </a:extLst>
          </p:cNvPr>
          <p:cNvCxnSpPr>
            <a:stCxn id="50" idx="6"/>
            <a:endCxn id="54" idx="2"/>
          </p:cNvCxnSpPr>
          <p:nvPr/>
        </p:nvCxnSpPr>
        <p:spPr>
          <a:xfrm>
            <a:off x="4314861" y="3124494"/>
            <a:ext cx="808759" cy="103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6F9BAB7-1522-0F49-9B19-67A6FE78E28C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 flipV="1">
            <a:off x="4314861" y="3228402"/>
            <a:ext cx="808759" cy="47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1F1DE40-EF42-A642-9B12-26F7A5EC9328}"/>
              </a:ext>
            </a:extLst>
          </p:cNvPr>
          <p:cNvCxnSpPr>
            <a:stCxn id="52" idx="6"/>
            <a:endCxn id="54" idx="2"/>
          </p:cNvCxnSpPr>
          <p:nvPr/>
        </p:nvCxnSpPr>
        <p:spPr>
          <a:xfrm flipV="1">
            <a:off x="4314860" y="3228402"/>
            <a:ext cx="808760" cy="1048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3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Multi Layer Perceptron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0D2765F-F8FB-C445-B08E-BB2A4E871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7005" y="1589141"/>
            <a:ext cx="5600791" cy="4192144"/>
          </a:xfrm>
        </p:spPr>
        <p:txBody>
          <a:bodyPr/>
          <a:lstStyle/>
          <a:p>
            <a:pPr marL="285750" indent="-285750"/>
            <a:r>
              <a:rPr lang="en-US" sz="2800" dirty="0"/>
              <a:t>A neural network consisting of </a:t>
            </a:r>
            <a:r>
              <a:rPr lang="en-US" sz="2800" b="1" dirty="0">
                <a:solidFill>
                  <a:schemeClr val="accent2"/>
                </a:solidFill>
              </a:rPr>
              <a:t>input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hidden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accent3"/>
                </a:solidFill>
              </a:rPr>
              <a:t>output</a:t>
            </a:r>
            <a:r>
              <a:rPr lang="en-US" sz="2800" dirty="0"/>
              <a:t> layers.</a:t>
            </a:r>
          </a:p>
          <a:p>
            <a:pPr marL="285750" indent="-285750"/>
            <a:r>
              <a:rPr lang="en-US" sz="2800" dirty="0"/>
              <a:t>Each layer is connected to the next layer.</a:t>
            </a:r>
          </a:p>
          <a:p>
            <a:pPr marL="285750" indent="-285750"/>
            <a:r>
              <a:rPr lang="en-US" sz="2800" dirty="0"/>
              <a:t>An activation function is applied on each hidden layer</a:t>
            </a:r>
          </a:p>
          <a:p>
            <a:pPr marL="285750" indent="-285750"/>
            <a:r>
              <a:rPr lang="en-US" sz="2800" dirty="0">
                <a:hlinkClick r:id="rId2"/>
              </a:rPr>
              <a:t>More details</a:t>
            </a: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F42BE0-DAE9-534B-A6DB-BC1F86B0B561}"/>
              </a:ext>
            </a:extLst>
          </p:cNvPr>
          <p:cNvSpPr/>
          <p:nvPr/>
        </p:nvSpPr>
        <p:spPr>
          <a:xfrm>
            <a:off x="1336136" y="2435083"/>
            <a:ext cx="637310" cy="1876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9CC79-7878-9141-8997-1EF2A7273F30}"/>
              </a:ext>
            </a:extLst>
          </p:cNvPr>
          <p:cNvSpPr/>
          <p:nvPr/>
        </p:nvSpPr>
        <p:spPr>
          <a:xfrm>
            <a:off x="1391556" y="2490502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D25ED7-A2DF-D54C-A0D6-684D4183E39F}"/>
              </a:ext>
            </a:extLst>
          </p:cNvPr>
          <p:cNvSpPr/>
          <p:nvPr/>
        </p:nvSpPr>
        <p:spPr>
          <a:xfrm>
            <a:off x="1391556" y="3124201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6659C8C-101A-FE4A-BE89-F317646821AF}"/>
              </a:ext>
            </a:extLst>
          </p:cNvPr>
          <p:cNvSpPr/>
          <p:nvPr/>
        </p:nvSpPr>
        <p:spPr>
          <a:xfrm>
            <a:off x="1391555" y="3757900"/>
            <a:ext cx="526473" cy="498763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A78D2D-DE9A-9B4A-B5E3-1A956F0BAFD5}"/>
              </a:ext>
            </a:extLst>
          </p:cNvPr>
          <p:cNvSpPr/>
          <p:nvPr/>
        </p:nvSpPr>
        <p:spPr>
          <a:xfrm>
            <a:off x="2534553" y="2216727"/>
            <a:ext cx="637310" cy="2424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47A21F-22F0-2648-AEE2-6FE3B99F5DA0}"/>
              </a:ext>
            </a:extLst>
          </p:cNvPr>
          <p:cNvSpPr/>
          <p:nvPr/>
        </p:nvSpPr>
        <p:spPr>
          <a:xfrm>
            <a:off x="2589971" y="2296538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6CF032-6E8F-324C-84C0-E6DE35CC446A}"/>
              </a:ext>
            </a:extLst>
          </p:cNvPr>
          <p:cNvSpPr/>
          <p:nvPr/>
        </p:nvSpPr>
        <p:spPr>
          <a:xfrm>
            <a:off x="2589971" y="287511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84DBFD-FD9A-BA4D-854F-23C5038A6471}"/>
              </a:ext>
            </a:extLst>
          </p:cNvPr>
          <p:cNvSpPr/>
          <p:nvPr/>
        </p:nvSpPr>
        <p:spPr>
          <a:xfrm>
            <a:off x="2589971" y="3451457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9AC95EB-B541-5347-9FD8-0D5769512DEF}"/>
              </a:ext>
            </a:extLst>
          </p:cNvPr>
          <p:cNvSpPr/>
          <p:nvPr/>
        </p:nvSpPr>
        <p:spPr>
          <a:xfrm>
            <a:off x="2589970" y="402780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4C9EE2-055E-3640-95A5-C9B94E85D10D}"/>
              </a:ext>
            </a:extLst>
          </p:cNvPr>
          <p:cNvSpPr/>
          <p:nvPr/>
        </p:nvSpPr>
        <p:spPr>
          <a:xfrm>
            <a:off x="3732970" y="2216727"/>
            <a:ext cx="637310" cy="2424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47915-9694-6C41-AEFD-A8C4575741CA}"/>
              </a:ext>
            </a:extLst>
          </p:cNvPr>
          <p:cNvSpPr/>
          <p:nvPr/>
        </p:nvSpPr>
        <p:spPr>
          <a:xfrm>
            <a:off x="3788388" y="2296538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AB09ACF-F2C4-7848-8E69-FF54C73D4E8A}"/>
              </a:ext>
            </a:extLst>
          </p:cNvPr>
          <p:cNvSpPr/>
          <p:nvPr/>
        </p:nvSpPr>
        <p:spPr>
          <a:xfrm>
            <a:off x="3788388" y="287511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A6043CF-E22F-A742-8029-007321B2D915}"/>
              </a:ext>
            </a:extLst>
          </p:cNvPr>
          <p:cNvSpPr/>
          <p:nvPr/>
        </p:nvSpPr>
        <p:spPr>
          <a:xfrm>
            <a:off x="3788388" y="3451457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15FC7A5-9FEC-6E41-AE76-97B935555265}"/>
              </a:ext>
            </a:extLst>
          </p:cNvPr>
          <p:cNvSpPr/>
          <p:nvPr/>
        </p:nvSpPr>
        <p:spPr>
          <a:xfrm>
            <a:off x="3788387" y="4027802"/>
            <a:ext cx="526473" cy="498763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45DA69-04F0-C141-8BA9-59DB1A65A413}"/>
              </a:ext>
            </a:extLst>
          </p:cNvPr>
          <p:cNvSpPr/>
          <p:nvPr/>
        </p:nvSpPr>
        <p:spPr>
          <a:xfrm>
            <a:off x="5059547" y="2792845"/>
            <a:ext cx="637310" cy="8301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434D9C4-EAF3-2D48-A5D0-49B0640B20D5}"/>
              </a:ext>
            </a:extLst>
          </p:cNvPr>
          <p:cNvSpPr/>
          <p:nvPr/>
        </p:nvSpPr>
        <p:spPr>
          <a:xfrm>
            <a:off x="5123620" y="2979020"/>
            <a:ext cx="526473" cy="498763"/>
          </a:xfrm>
          <a:prstGeom prst="ellips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BB1ADA-8981-4045-B85E-9003AD222C3D}"/>
              </a:ext>
            </a:extLst>
          </p:cNvPr>
          <p:cNvSpPr txBox="1"/>
          <p:nvPr/>
        </p:nvSpPr>
        <p:spPr>
          <a:xfrm>
            <a:off x="1147543" y="4730307"/>
            <a:ext cx="1181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 layer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86418E-DE29-0447-93D5-DCD0CA1C09D0}"/>
              </a:ext>
            </a:extLst>
          </p:cNvPr>
          <p:cNvSpPr txBox="1"/>
          <p:nvPr/>
        </p:nvSpPr>
        <p:spPr>
          <a:xfrm>
            <a:off x="2223857" y="4718855"/>
            <a:ext cx="1291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hidden layer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9FAF42-6F44-504E-9232-D9B05D9914E9}"/>
              </a:ext>
            </a:extLst>
          </p:cNvPr>
          <p:cNvSpPr txBox="1"/>
          <p:nvPr/>
        </p:nvSpPr>
        <p:spPr>
          <a:xfrm>
            <a:off x="3494102" y="4707403"/>
            <a:ext cx="1291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hidden layer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D692CA-7705-D946-8E80-A5F6FC797FD7}"/>
              </a:ext>
            </a:extLst>
          </p:cNvPr>
          <p:cNvSpPr txBox="1"/>
          <p:nvPr/>
        </p:nvSpPr>
        <p:spPr>
          <a:xfrm>
            <a:off x="4818555" y="4696813"/>
            <a:ext cx="136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 layer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B044D4-BBA5-6A41-A2F8-B19C86AC9462}"/>
              </a:ext>
            </a:extLst>
          </p:cNvPr>
          <p:cNvCxnSpPr>
            <a:stCxn id="40" idx="6"/>
            <a:endCxn id="44" idx="2"/>
          </p:cNvCxnSpPr>
          <p:nvPr/>
        </p:nvCxnSpPr>
        <p:spPr>
          <a:xfrm flipV="1">
            <a:off x="1918029" y="2545920"/>
            <a:ext cx="671942" cy="1939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913324C-F284-3042-B1E1-8BCB95A96035}"/>
              </a:ext>
            </a:extLst>
          </p:cNvPr>
          <p:cNvCxnSpPr>
            <a:endCxn id="45" idx="2"/>
          </p:cNvCxnSpPr>
          <p:nvPr/>
        </p:nvCxnSpPr>
        <p:spPr>
          <a:xfrm>
            <a:off x="1918028" y="2739883"/>
            <a:ext cx="671943" cy="384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266C56-DD12-D248-9741-E01F8FF9B5F4}"/>
              </a:ext>
            </a:extLst>
          </p:cNvPr>
          <p:cNvCxnSpPr>
            <a:endCxn id="46" idx="2"/>
          </p:cNvCxnSpPr>
          <p:nvPr/>
        </p:nvCxnSpPr>
        <p:spPr>
          <a:xfrm>
            <a:off x="1918028" y="2739883"/>
            <a:ext cx="671943" cy="9609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0EF515-E097-954B-9FE6-3E5CA237CDD3}"/>
              </a:ext>
            </a:extLst>
          </p:cNvPr>
          <p:cNvCxnSpPr>
            <a:stCxn id="40" idx="6"/>
            <a:endCxn id="47" idx="2"/>
          </p:cNvCxnSpPr>
          <p:nvPr/>
        </p:nvCxnSpPr>
        <p:spPr>
          <a:xfrm>
            <a:off x="1918029" y="2739884"/>
            <a:ext cx="671941" cy="1537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873000A-8BA0-D44B-A2DB-4DBD3EF7A551}"/>
              </a:ext>
            </a:extLst>
          </p:cNvPr>
          <p:cNvCxnSpPr>
            <a:cxnSpLocks/>
            <a:stCxn id="41" idx="6"/>
            <a:endCxn id="44" idx="2"/>
          </p:cNvCxnSpPr>
          <p:nvPr/>
        </p:nvCxnSpPr>
        <p:spPr>
          <a:xfrm flipV="1">
            <a:off x="1918029" y="2545920"/>
            <a:ext cx="671942" cy="8276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1849C0-7BE9-0540-9133-43391BA3E70E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1918029" y="3124203"/>
            <a:ext cx="671941" cy="249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9A893C9-DC88-3945-85F9-406393793845}"/>
              </a:ext>
            </a:extLst>
          </p:cNvPr>
          <p:cNvCxnSpPr>
            <a:stCxn id="41" idx="6"/>
            <a:endCxn id="46" idx="2"/>
          </p:cNvCxnSpPr>
          <p:nvPr/>
        </p:nvCxnSpPr>
        <p:spPr>
          <a:xfrm>
            <a:off x="1918029" y="3373583"/>
            <a:ext cx="671942" cy="327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986D77B-6DA3-FA4E-9704-A5C682CEECB8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1918029" y="3373583"/>
            <a:ext cx="671941" cy="903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A958C-350C-304B-8441-45E6700002B1}"/>
              </a:ext>
            </a:extLst>
          </p:cNvPr>
          <p:cNvCxnSpPr>
            <a:stCxn id="42" idx="6"/>
            <a:endCxn id="44" idx="2"/>
          </p:cNvCxnSpPr>
          <p:nvPr/>
        </p:nvCxnSpPr>
        <p:spPr>
          <a:xfrm flipV="1">
            <a:off x="1918028" y="2545920"/>
            <a:ext cx="671943" cy="1461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A1BC6F-4F01-C84D-9500-F735F22C1014}"/>
              </a:ext>
            </a:extLst>
          </p:cNvPr>
          <p:cNvCxnSpPr>
            <a:stCxn id="42" idx="6"/>
            <a:endCxn id="45" idx="2"/>
          </p:cNvCxnSpPr>
          <p:nvPr/>
        </p:nvCxnSpPr>
        <p:spPr>
          <a:xfrm flipV="1">
            <a:off x="1918028" y="3124494"/>
            <a:ext cx="671943" cy="8827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715D231-80DF-BA4B-9E7E-A89D18E47DE2}"/>
              </a:ext>
            </a:extLst>
          </p:cNvPr>
          <p:cNvCxnSpPr>
            <a:stCxn id="42" idx="6"/>
            <a:endCxn id="46" idx="2"/>
          </p:cNvCxnSpPr>
          <p:nvPr/>
        </p:nvCxnSpPr>
        <p:spPr>
          <a:xfrm flipV="1">
            <a:off x="1918028" y="3700839"/>
            <a:ext cx="671943" cy="306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599387-61D7-6943-BFD3-13425690E2E5}"/>
              </a:ext>
            </a:extLst>
          </p:cNvPr>
          <p:cNvCxnSpPr>
            <a:endCxn id="47" idx="2"/>
          </p:cNvCxnSpPr>
          <p:nvPr/>
        </p:nvCxnSpPr>
        <p:spPr>
          <a:xfrm>
            <a:off x="1918028" y="4027802"/>
            <a:ext cx="671942" cy="2493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88BEA06-D048-5F42-A786-E24A5DD81E7E}"/>
              </a:ext>
            </a:extLst>
          </p:cNvPr>
          <p:cNvCxnSpPr>
            <a:cxnSpLocks/>
            <a:stCxn id="44" idx="6"/>
            <a:endCxn id="49" idx="2"/>
          </p:cNvCxnSpPr>
          <p:nvPr/>
        </p:nvCxnSpPr>
        <p:spPr>
          <a:xfrm>
            <a:off x="3116444" y="2545920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DB8EAF6-786A-7544-ACE4-35716234C3A9}"/>
              </a:ext>
            </a:extLst>
          </p:cNvPr>
          <p:cNvCxnSpPr>
            <a:endCxn id="50" idx="2"/>
          </p:cNvCxnSpPr>
          <p:nvPr/>
        </p:nvCxnSpPr>
        <p:spPr>
          <a:xfrm>
            <a:off x="3116443" y="2545919"/>
            <a:ext cx="671945" cy="578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3A0052F-91D3-5F41-902F-B3E0BC414FE9}"/>
              </a:ext>
            </a:extLst>
          </p:cNvPr>
          <p:cNvCxnSpPr>
            <a:endCxn id="51" idx="2"/>
          </p:cNvCxnSpPr>
          <p:nvPr/>
        </p:nvCxnSpPr>
        <p:spPr>
          <a:xfrm>
            <a:off x="3125105" y="2575565"/>
            <a:ext cx="663283" cy="1125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1373001-B3BE-3348-9C59-B3776A6F3828}"/>
              </a:ext>
            </a:extLst>
          </p:cNvPr>
          <p:cNvCxnSpPr>
            <a:cxnSpLocks/>
            <a:stCxn id="44" idx="6"/>
            <a:endCxn id="52" idx="2"/>
          </p:cNvCxnSpPr>
          <p:nvPr/>
        </p:nvCxnSpPr>
        <p:spPr>
          <a:xfrm>
            <a:off x="3116444" y="2545920"/>
            <a:ext cx="671943" cy="1731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254090-559C-314E-8EE1-A2032A820B69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>
          <a:xfrm>
            <a:off x="3116444" y="3124494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15BC31-0B8F-9C4C-ABC1-9E9DDF78E4AD}"/>
              </a:ext>
            </a:extLst>
          </p:cNvPr>
          <p:cNvCxnSpPr>
            <a:endCxn id="49" idx="2"/>
          </p:cNvCxnSpPr>
          <p:nvPr/>
        </p:nvCxnSpPr>
        <p:spPr>
          <a:xfrm flipV="1">
            <a:off x="3125105" y="2545920"/>
            <a:ext cx="663283" cy="592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B3DECE-75A3-5944-A4C1-C4E8686914EE}"/>
              </a:ext>
            </a:extLst>
          </p:cNvPr>
          <p:cNvCxnSpPr>
            <a:cxnSpLocks/>
            <a:stCxn id="45" idx="6"/>
            <a:endCxn id="51" idx="2"/>
          </p:cNvCxnSpPr>
          <p:nvPr/>
        </p:nvCxnSpPr>
        <p:spPr>
          <a:xfrm>
            <a:off x="3116444" y="3124494"/>
            <a:ext cx="671944" cy="576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F68B6B0-4626-8242-A0DA-3601D977C356}"/>
              </a:ext>
            </a:extLst>
          </p:cNvPr>
          <p:cNvCxnSpPr>
            <a:cxnSpLocks/>
            <a:stCxn id="45" idx="6"/>
            <a:endCxn id="52" idx="2"/>
          </p:cNvCxnSpPr>
          <p:nvPr/>
        </p:nvCxnSpPr>
        <p:spPr>
          <a:xfrm>
            <a:off x="3116444" y="3124494"/>
            <a:ext cx="671943" cy="115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F9286C-9E7A-D141-BC59-46561889BB4D}"/>
              </a:ext>
            </a:extLst>
          </p:cNvPr>
          <p:cNvCxnSpPr>
            <a:cxnSpLocks/>
            <a:stCxn id="46" idx="6"/>
            <a:endCxn id="49" idx="2"/>
          </p:cNvCxnSpPr>
          <p:nvPr/>
        </p:nvCxnSpPr>
        <p:spPr>
          <a:xfrm flipV="1">
            <a:off x="3116444" y="2545920"/>
            <a:ext cx="671944" cy="11549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8B1F02D-02DC-0F49-8FF9-EDD916CFD9CD}"/>
              </a:ext>
            </a:extLst>
          </p:cNvPr>
          <p:cNvCxnSpPr>
            <a:endCxn id="50" idx="2"/>
          </p:cNvCxnSpPr>
          <p:nvPr/>
        </p:nvCxnSpPr>
        <p:spPr>
          <a:xfrm flipV="1">
            <a:off x="3125105" y="3124494"/>
            <a:ext cx="663283" cy="575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7EED595-D64A-AE49-A47B-08361CA16FDD}"/>
              </a:ext>
            </a:extLst>
          </p:cNvPr>
          <p:cNvCxnSpPr>
            <a:endCxn id="51" idx="2"/>
          </p:cNvCxnSpPr>
          <p:nvPr/>
        </p:nvCxnSpPr>
        <p:spPr>
          <a:xfrm>
            <a:off x="3125105" y="3699725"/>
            <a:ext cx="663283" cy="1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3B770B-201D-9642-B551-EB4998956886}"/>
              </a:ext>
            </a:extLst>
          </p:cNvPr>
          <p:cNvCxnSpPr>
            <a:endCxn id="52" idx="2"/>
          </p:cNvCxnSpPr>
          <p:nvPr/>
        </p:nvCxnSpPr>
        <p:spPr>
          <a:xfrm>
            <a:off x="3125105" y="3699725"/>
            <a:ext cx="663282" cy="577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B1AA0E-1C76-8A4F-98D7-C71D81F2D393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3116443" y="2545920"/>
            <a:ext cx="671945" cy="1731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D176E13-2389-1F4F-B40C-E31B16B4B876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 flipV="1">
            <a:off x="3116443" y="3124494"/>
            <a:ext cx="671945" cy="1152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8EEF08-16CB-364F-83A5-9FC3396039D7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3116443" y="3700839"/>
            <a:ext cx="671945" cy="576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8243EE8-A74A-5846-B9A7-490399076A0D}"/>
              </a:ext>
            </a:extLst>
          </p:cNvPr>
          <p:cNvCxnSpPr>
            <a:stCxn id="47" idx="6"/>
            <a:endCxn id="52" idx="2"/>
          </p:cNvCxnSpPr>
          <p:nvPr/>
        </p:nvCxnSpPr>
        <p:spPr>
          <a:xfrm>
            <a:off x="3116443" y="4277184"/>
            <a:ext cx="671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9FA7972-97C6-854F-B262-0A773D02CF72}"/>
              </a:ext>
            </a:extLst>
          </p:cNvPr>
          <p:cNvCxnSpPr>
            <a:stCxn id="49" idx="6"/>
            <a:endCxn id="54" idx="2"/>
          </p:cNvCxnSpPr>
          <p:nvPr/>
        </p:nvCxnSpPr>
        <p:spPr>
          <a:xfrm>
            <a:off x="4314861" y="2545920"/>
            <a:ext cx="808759" cy="682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58A81C-4DA3-6C42-A29C-7BE26EA98E97}"/>
              </a:ext>
            </a:extLst>
          </p:cNvPr>
          <p:cNvCxnSpPr>
            <a:stCxn id="50" idx="6"/>
            <a:endCxn id="54" idx="2"/>
          </p:cNvCxnSpPr>
          <p:nvPr/>
        </p:nvCxnSpPr>
        <p:spPr>
          <a:xfrm>
            <a:off x="4314861" y="3124494"/>
            <a:ext cx="808759" cy="103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6F9BAB7-1522-0F49-9B19-67A6FE78E28C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 flipV="1">
            <a:off x="4314861" y="3228402"/>
            <a:ext cx="808759" cy="47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1F1DE40-EF42-A642-9B12-26F7A5EC9328}"/>
              </a:ext>
            </a:extLst>
          </p:cNvPr>
          <p:cNvCxnSpPr>
            <a:stCxn id="52" idx="6"/>
            <a:endCxn id="54" idx="2"/>
          </p:cNvCxnSpPr>
          <p:nvPr/>
        </p:nvCxnSpPr>
        <p:spPr>
          <a:xfrm flipV="1">
            <a:off x="4314860" y="3228402"/>
            <a:ext cx="808760" cy="1048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E779AC-394C-4041-9D80-A68B3B2B65A5}"/>
              </a:ext>
            </a:extLst>
          </p:cNvPr>
          <p:cNvCxnSpPr>
            <a:cxnSpLocks/>
          </p:cNvCxnSpPr>
          <p:nvPr/>
        </p:nvCxnSpPr>
        <p:spPr>
          <a:xfrm>
            <a:off x="2946332" y="2316198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A4FE237-7047-B045-8294-DAD05DAD224E}"/>
              </a:ext>
            </a:extLst>
          </p:cNvPr>
          <p:cNvCxnSpPr>
            <a:cxnSpLocks/>
          </p:cNvCxnSpPr>
          <p:nvPr/>
        </p:nvCxnSpPr>
        <p:spPr>
          <a:xfrm>
            <a:off x="2949443" y="2893658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ED91453-BA82-314E-87A4-698C2537E457}"/>
              </a:ext>
            </a:extLst>
          </p:cNvPr>
          <p:cNvCxnSpPr>
            <a:cxnSpLocks/>
          </p:cNvCxnSpPr>
          <p:nvPr/>
        </p:nvCxnSpPr>
        <p:spPr>
          <a:xfrm>
            <a:off x="2946332" y="3474153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E76685D-604C-0645-BC85-5F1B5C3DF7F1}"/>
              </a:ext>
            </a:extLst>
          </p:cNvPr>
          <p:cNvCxnSpPr>
            <a:cxnSpLocks/>
          </p:cNvCxnSpPr>
          <p:nvPr/>
        </p:nvCxnSpPr>
        <p:spPr>
          <a:xfrm>
            <a:off x="2946215" y="4049726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EDF0927-AA2F-054E-81DE-CE219F8698BF}"/>
              </a:ext>
            </a:extLst>
          </p:cNvPr>
          <p:cNvCxnSpPr>
            <a:cxnSpLocks/>
          </p:cNvCxnSpPr>
          <p:nvPr/>
        </p:nvCxnSpPr>
        <p:spPr>
          <a:xfrm>
            <a:off x="4139638" y="2327183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4B60258-99EF-324B-A4E8-E8A2CE770BC9}"/>
              </a:ext>
            </a:extLst>
          </p:cNvPr>
          <p:cNvCxnSpPr>
            <a:cxnSpLocks/>
          </p:cNvCxnSpPr>
          <p:nvPr/>
        </p:nvCxnSpPr>
        <p:spPr>
          <a:xfrm>
            <a:off x="4139638" y="2893773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38A6A6B-6C39-D449-B8EE-3E38FC025622}"/>
              </a:ext>
            </a:extLst>
          </p:cNvPr>
          <p:cNvCxnSpPr>
            <a:cxnSpLocks/>
          </p:cNvCxnSpPr>
          <p:nvPr/>
        </p:nvCxnSpPr>
        <p:spPr>
          <a:xfrm>
            <a:off x="4128563" y="3464620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2032E4F-0D42-4F49-8EE6-A5B19AF693A6}"/>
              </a:ext>
            </a:extLst>
          </p:cNvPr>
          <p:cNvCxnSpPr>
            <a:cxnSpLocks/>
          </p:cNvCxnSpPr>
          <p:nvPr/>
        </p:nvCxnSpPr>
        <p:spPr>
          <a:xfrm>
            <a:off x="4128563" y="4047462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CDDE6F-4E71-EC4F-8E40-2FD419CA766D}"/>
              </a:ext>
            </a:extLst>
          </p:cNvPr>
          <p:cNvCxnSpPr>
            <a:cxnSpLocks/>
          </p:cNvCxnSpPr>
          <p:nvPr/>
        </p:nvCxnSpPr>
        <p:spPr>
          <a:xfrm>
            <a:off x="5502628" y="3001745"/>
            <a:ext cx="0" cy="45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78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Why Neural Networks?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the last 5-10 years, neural networks achieved </a:t>
            </a:r>
            <a:r>
              <a:rPr lang="en-US" sz="2800" b="1" dirty="0"/>
              <a:t>state-of-the art results</a:t>
            </a:r>
            <a:r>
              <a:rPr lang="en-US" sz="2800" dirty="0"/>
              <a:t> in many different machine learning areas.</a:t>
            </a:r>
          </a:p>
          <a:p>
            <a:r>
              <a:rPr lang="en-US" sz="2800" dirty="0"/>
              <a:t>Neural networks can automatically </a:t>
            </a:r>
            <a:r>
              <a:rPr lang="en-US" sz="2800" b="1" dirty="0"/>
              <a:t>extract useful features </a:t>
            </a:r>
            <a:r>
              <a:rPr lang="en-US" sz="2800" dirty="0"/>
              <a:t>from input data. Traditionally feature engineering has been the most laborious and unprincipled part of building ML models</a:t>
            </a:r>
          </a:p>
          <a:p>
            <a:r>
              <a:rPr lang="en-US" sz="2800" dirty="0"/>
              <a:t>When using neural networks, we should be careful about </a:t>
            </a:r>
            <a:r>
              <a:rPr lang="en-US" sz="2800" b="1" dirty="0"/>
              <a:t>model complexity</a:t>
            </a:r>
            <a:r>
              <a:rPr lang="en-US" sz="2800" dirty="0"/>
              <a:t> and make sure we have enough amount of data for training.</a:t>
            </a:r>
          </a:p>
        </p:txBody>
      </p:sp>
    </p:spTree>
    <p:extLst>
      <p:ext uri="{BB962C8B-B14F-4D97-AF65-F5344CB8AC3E}">
        <p14:creationId xmlns:p14="http://schemas.microsoft.com/office/powerpoint/2010/main" val="4158605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Activation Functions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r>
              <a:rPr lang="en-US" sz="2400" dirty="0"/>
              <a:t>Derivatives of these functions are also important when we use gradient descent.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6838BD-6A1A-2748-884F-2395B05EA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328274"/>
              </p:ext>
            </p:extLst>
          </p:nvPr>
        </p:nvGraphicFramePr>
        <p:xfrm>
          <a:off x="694207" y="1377159"/>
          <a:ext cx="10800410" cy="405882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75319">
                  <a:extLst>
                    <a:ext uri="{9D8B030D-6E8A-4147-A177-3AD203B41FA5}">
                      <a16:colId xmlns:a16="http://schemas.microsoft.com/office/drawing/2014/main" val="182381763"/>
                    </a:ext>
                  </a:extLst>
                </a:gridCol>
                <a:gridCol w="2424889">
                  <a:extLst>
                    <a:ext uri="{9D8B030D-6E8A-4147-A177-3AD203B41FA5}">
                      <a16:colId xmlns:a16="http://schemas.microsoft.com/office/drawing/2014/main" val="2374087733"/>
                    </a:ext>
                  </a:extLst>
                </a:gridCol>
                <a:gridCol w="2359120">
                  <a:extLst>
                    <a:ext uri="{9D8B030D-6E8A-4147-A177-3AD203B41FA5}">
                      <a16:colId xmlns:a16="http://schemas.microsoft.com/office/drawing/2014/main" val="3666975058"/>
                    </a:ext>
                  </a:extLst>
                </a:gridCol>
                <a:gridCol w="3041082">
                  <a:extLst>
                    <a:ext uri="{9D8B030D-6E8A-4147-A177-3AD203B41FA5}">
                      <a16:colId xmlns:a16="http://schemas.microsoft.com/office/drawing/2014/main" val="1016738003"/>
                    </a:ext>
                  </a:extLst>
                </a:gridCol>
              </a:tblGrid>
              <a:tr h="361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Name</a:t>
                      </a:r>
                    </a:p>
                  </a:txBody>
                  <a:tcPr marL="63887" marR="63887" marT="31943" marB="31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Plot</a:t>
                      </a:r>
                    </a:p>
                  </a:txBody>
                  <a:tcPr marL="63887" marR="63887" marT="31943" marB="31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Function</a:t>
                      </a:r>
                    </a:p>
                  </a:txBody>
                  <a:tcPr marL="63887" marR="63887" marT="31943" marB="319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</a:p>
                  </a:txBody>
                  <a:tcPr marL="63887" marR="63887" marT="31943" marB="31943" anchor="ctr"/>
                </a:tc>
                <a:extLst>
                  <a:ext uri="{0D108BD9-81ED-4DB2-BD59-A6C34878D82A}">
                    <a16:rowId xmlns:a16="http://schemas.microsoft.com/office/drawing/2014/main" val="2531196256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/>
                    </a:p>
                    <a:p>
                      <a:pPr marL="0" algn="ctr" defTabSz="914400" rtl="0" eaLnBrk="1" latinLnBrk="0" hangingPunct="1"/>
                      <a:endParaRPr lang="en-US" sz="1800" kern="1200" dirty="0"/>
                    </a:p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Logistic (sigmoid)</a:t>
                      </a:r>
                    </a:p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defTabSz="914400" rtl="0" eaLnBrk="1" latinLnBrk="0" hangingPunct="1"/>
                      <a:endParaRPr lang="en-US" sz="1800" kern="1200" dirty="0"/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/>
                        <a:t>The most common activation function. </a:t>
                      </a:r>
                      <a:r>
                        <a:rPr lang="en-US" sz="2000" dirty="0"/>
                        <a:t>Squashes input to (0,1)</a:t>
                      </a:r>
                    </a:p>
                  </a:txBody>
                  <a:tcPr marL="63887" marR="63887" marT="31943" marB="31943"/>
                </a:tc>
                <a:extLst>
                  <a:ext uri="{0D108BD9-81ED-4DB2-BD59-A6C34878D82A}">
                    <a16:rowId xmlns:a16="http://schemas.microsoft.com/office/drawing/2014/main" val="2768504691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/>
                    </a:p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Hyperbolic tangent (tanh)</a:t>
                      </a:r>
                    </a:p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dirty="0"/>
                    </a:p>
                    <a:p>
                      <a:pPr marL="0" algn="l" defTabSz="914400" rtl="0" eaLnBrk="1" latinLnBrk="0" hangingPunct="1"/>
                      <a:r>
                        <a:rPr lang="en-US" sz="2000" dirty="0"/>
                        <a:t>Squashes input to (-1, 1)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extLst>
                  <a:ext uri="{0D108BD9-81ED-4DB2-BD59-A6C34878D82A}">
                    <a16:rowId xmlns:a16="http://schemas.microsoft.com/office/drawing/2014/main" val="1957606767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/>
                    </a:p>
                    <a:p>
                      <a:pPr marL="0" algn="ctr" defTabSz="914400" rtl="0" eaLnBrk="1" latinLnBrk="0" hangingPunct="1"/>
                      <a:r>
                        <a:rPr lang="en-US" sz="2000" kern="1200" dirty="0"/>
                        <a:t>Rectified Linear Unit (</a:t>
                      </a:r>
                      <a:r>
                        <a:rPr lang="en-US" sz="2000" kern="1200" dirty="0" err="1"/>
                        <a:t>ReLU</a:t>
                      </a:r>
                      <a:r>
                        <a:rPr lang="en-US" sz="2000" kern="1200" dirty="0"/>
                        <a:t>)</a:t>
                      </a: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Popular activation function. Anything less than 0, results in zero activation</a:t>
                      </a:r>
                    </a:p>
                  </a:txBody>
                  <a:tcPr marL="63887" marR="63887" marT="31943" marB="31943"/>
                </a:tc>
                <a:extLst>
                  <a:ext uri="{0D108BD9-81ED-4DB2-BD59-A6C34878D82A}">
                    <a16:rowId xmlns:a16="http://schemas.microsoft.com/office/drawing/2014/main" val="479326001"/>
                  </a:ext>
                </a:extLst>
              </a:tr>
            </a:tbl>
          </a:graphicData>
        </a:graphic>
      </p:graphicFrame>
      <p:pic>
        <p:nvPicPr>
          <p:cNvPr id="7" name="Picture 6" descr="Activation rectified linear.svg">
            <a:extLst>
              <a:ext uri="{FF2B5EF4-FFF2-40B4-BE49-F238E27FC236}">
                <a16:creationId xmlns:a16="http://schemas.microsoft.com/office/drawing/2014/main" id="{11220067-1A8F-7444-AFD9-304F05FB8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0802" y="4285363"/>
            <a:ext cx="2068828" cy="10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ctivation logistic.svg">
            <a:extLst>
              <a:ext uri="{FF2B5EF4-FFF2-40B4-BE49-F238E27FC236}">
                <a16:creationId xmlns:a16="http://schemas.microsoft.com/office/drawing/2014/main" id="{396DB8BD-0679-8245-8571-35896DBF2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30" y="1817496"/>
            <a:ext cx="2008745" cy="10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ctivation tanh.svg">
            <a:extLst>
              <a:ext uri="{FF2B5EF4-FFF2-40B4-BE49-F238E27FC236}">
                <a16:creationId xmlns:a16="http://schemas.microsoft.com/office/drawing/2014/main" id="{C7531417-6B32-D646-A8EE-925910A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74" y="3041684"/>
            <a:ext cx="2025005" cy="101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A5E914-F372-5C40-B1F8-BA7258E85432}"/>
                  </a:ext>
                </a:extLst>
              </p:cNvPr>
              <p:cNvSpPr/>
              <p:nvPr/>
            </p:nvSpPr>
            <p:spPr>
              <a:xfrm>
                <a:off x="6343215" y="3201219"/>
                <a:ext cx="1829159" cy="6496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</a:t>
                </a:r>
                <a:r>
                  <a:rPr lang="en-US" sz="2400" dirty="0">
                    <a:solidFill>
                      <a:schemeClr val="dk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  <m:r>
                          <a:rPr lang="en-US" sz="240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  <m:r>
                          <a:rPr lang="en-US" sz="240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A5E914-F372-5C40-B1F8-BA7258E85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215" y="3201219"/>
                <a:ext cx="1829159" cy="649601"/>
              </a:xfrm>
              <a:prstGeom prst="rect">
                <a:avLst/>
              </a:prstGeom>
              <a:blipFill>
                <a:blip r:embed="rId5"/>
                <a:stretch>
                  <a:fillRect l="-344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2A19B1-D4E9-D44E-890B-1AA944A9D3E3}"/>
                  </a:ext>
                </a:extLst>
              </p:cNvPr>
              <p:cNvSpPr/>
              <p:nvPr/>
            </p:nvSpPr>
            <p:spPr>
              <a:xfrm>
                <a:off x="5976075" y="4125717"/>
                <a:ext cx="2510700" cy="1055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80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2A19B1-D4E9-D44E-890B-1AA944A9D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075" y="4125717"/>
                <a:ext cx="2510700" cy="1055866"/>
              </a:xfrm>
              <a:prstGeom prst="rect">
                <a:avLst/>
              </a:prstGeom>
              <a:blipFill>
                <a:blip r:embed="rId6"/>
                <a:stretch>
                  <a:fillRect l="-13131" t="-116667" b="-20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ACD4A95-BE02-BB44-A2D0-06E9A580A5C2}"/>
              </a:ext>
            </a:extLst>
          </p:cNvPr>
          <p:cNvSpPr txBox="1"/>
          <p:nvPr/>
        </p:nvSpPr>
        <p:spPr>
          <a:xfrm>
            <a:off x="3679698" y="2344029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E2361-21F4-2C4F-B47B-CBE6DB105761}"/>
              </a:ext>
            </a:extLst>
          </p:cNvPr>
          <p:cNvSpPr txBox="1"/>
          <p:nvPr/>
        </p:nvSpPr>
        <p:spPr>
          <a:xfrm>
            <a:off x="3641929" y="3398906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F870A-92CA-894B-A0AF-C8937266E768}"/>
              </a:ext>
            </a:extLst>
          </p:cNvPr>
          <p:cNvSpPr txBox="1"/>
          <p:nvPr/>
        </p:nvSpPr>
        <p:spPr>
          <a:xfrm>
            <a:off x="3701770" y="4960025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28C34-9E04-D34B-A4D0-CB40AB1C9B74}"/>
              </a:ext>
            </a:extLst>
          </p:cNvPr>
          <p:cNvSpPr txBox="1"/>
          <p:nvPr/>
        </p:nvSpPr>
        <p:spPr>
          <a:xfrm>
            <a:off x="5990925" y="1989290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4C73B-5FD0-8F4E-B05C-C781A1F7DFAD}"/>
              </a:ext>
            </a:extLst>
          </p:cNvPr>
          <p:cNvSpPr txBox="1"/>
          <p:nvPr/>
        </p:nvSpPr>
        <p:spPr>
          <a:xfrm>
            <a:off x="6014646" y="3052773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8A3F52-8D4A-1E49-B881-5B5476D63777}"/>
              </a:ext>
            </a:extLst>
          </p:cNvPr>
          <p:cNvSpPr txBox="1"/>
          <p:nvPr/>
        </p:nvSpPr>
        <p:spPr>
          <a:xfrm>
            <a:off x="3581770" y="3715633"/>
            <a:ext cx="380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B6888CC-AD8B-1140-B17C-334CDDE02FD9}"/>
                  </a:ext>
                </a:extLst>
              </p:cNvPr>
              <p:cNvSpPr/>
              <p:nvPr/>
            </p:nvSpPr>
            <p:spPr>
              <a:xfrm>
                <a:off x="6347219" y="2041132"/>
                <a:ext cx="1829159" cy="615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B6888CC-AD8B-1140-B17C-334CDDE02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219" y="2041132"/>
                <a:ext cx="1829159" cy="615874"/>
              </a:xfrm>
              <a:prstGeom prst="rect">
                <a:avLst/>
              </a:prstGeom>
              <a:blipFill>
                <a:blip r:embed="rId7"/>
                <a:stretch>
                  <a:fillRect l="-1379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C71AE46-5158-9446-A267-E43FDCA32C72}"/>
              </a:ext>
            </a:extLst>
          </p:cNvPr>
          <p:cNvSpPr/>
          <p:nvPr/>
        </p:nvSpPr>
        <p:spPr>
          <a:xfrm>
            <a:off x="5931913" y="2370237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867EC4-6B78-1E4D-927E-F24EB18778BA}"/>
              </a:ext>
            </a:extLst>
          </p:cNvPr>
          <p:cNvSpPr/>
          <p:nvPr/>
        </p:nvSpPr>
        <p:spPr>
          <a:xfrm>
            <a:off x="5943072" y="3461531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924609-C300-F743-856E-A281CCA5A52A}"/>
              </a:ext>
            </a:extLst>
          </p:cNvPr>
          <p:cNvSpPr/>
          <p:nvPr/>
        </p:nvSpPr>
        <p:spPr>
          <a:xfrm>
            <a:off x="5999092" y="5058254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7430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Forward Pass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398DD51-29D2-C246-B66B-594D4AF52BB0}"/>
              </a:ext>
            </a:extLst>
          </p:cNvPr>
          <p:cNvSpPr txBox="1"/>
          <p:nvPr/>
        </p:nvSpPr>
        <p:spPr>
          <a:xfrm>
            <a:off x="6473480" y="1208726"/>
            <a:ext cx="56035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Assume we have a network with: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2 inputs: </a:t>
            </a:r>
            <a:r>
              <a:rPr lang="en-US" sz="28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8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800" b="1" dirty="0">
                <a:solidFill>
                  <a:srgbClr val="0070C0"/>
                </a:solidFill>
              </a:rPr>
              <a:t>= 0.5</a:t>
            </a:r>
            <a:r>
              <a:rPr lang="en-US" sz="2800" b="1" dirty="0"/>
              <a:t>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8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sz="2800" b="1" dirty="0">
                <a:solidFill>
                  <a:srgbClr val="0070C0"/>
                </a:solidFill>
              </a:rPr>
              <a:t>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1 output </a:t>
            </a:r>
            <a:r>
              <a:rPr lang="en-US" sz="2800" dirty="0"/>
              <a:t>(Binary classification: 0 or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1 Hidden layer </a:t>
            </a:r>
            <a:r>
              <a:rPr lang="en-US" sz="2800" dirty="0"/>
              <a:t>with</a:t>
            </a:r>
            <a:r>
              <a:rPr lang="en-US" sz="2800" b="1" dirty="0"/>
              <a:t> 2 neurons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All neurons have </a:t>
            </a:r>
            <a:r>
              <a:rPr lang="en-US" sz="2800" b="1" dirty="0"/>
              <a:t>sigmoid activation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6DAA228-EFDD-5747-A8F6-D46BA213383B}"/>
                  </a:ext>
                </a:extLst>
              </p:cNvPr>
              <p:cNvSpPr/>
              <p:nvPr/>
            </p:nvSpPr>
            <p:spPr>
              <a:xfrm>
                <a:off x="7970899" y="4771912"/>
                <a:ext cx="2608732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8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6DAA228-EFDD-5747-A8F6-D46BA2133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899" y="4771912"/>
                <a:ext cx="2608732" cy="703013"/>
              </a:xfrm>
              <a:prstGeom prst="rect">
                <a:avLst/>
              </a:prstGeom>
              <a:blipFill>
                <a:blip r:embed="rId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315DBC20-6B01-A14E-9D95-D89097BEB780}"/>
              </a:ext>
            </a:extLst>
          </p:cNvPr>
          <p:cNvSpPr>
            <a:spLocks noChangeAspect="1"/>
          </p:cNvSpPr>
          <p:nvPr/>
        </p:nvSpPr>
        <p:spPr>
          <a:xfrm>
            <a:off x="2592161" y="1898889"/>
            <a:ext cx="1463316" cy="2651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E6B59FB-F484-B24E-BD23-CB2A3568C203}"/>
              </a:ext>
            </a:extLst>
          </p:cNvPr>
          <p:cNvSpPr>
            <a:spLocks noChangeAspect="1"/>
          </p:cNvSpPr>
          <p:nvPr/>
        </p:nvSpPr>
        <p:spPr>
          <a:xfrm>
            <a:off x="712087" y="2083246"/>
            <a:ext cx="1302899" cy="23610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FE5315F-DB91-964D-8584-EF82B4D2FBE4}"/>
              </a:ext>
            </a:extLst>
          </p:cNvPr>
          <p:cNvSpPr>
            <a:spLocks noChangeAspect="1"/>
          </p:cNvSpPr>
          <p:nvPr/>
        </p:nvSpPr>
        <p:spPr>
          <a:xfrm>
            <a:off x="800543" y="2191909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E1C4D0-2E54-DE44-858A-D812583EC403}"/>
              </a:ext>
            </a:extLst>
          </p:cNvPr>
          <p:cNvSpPr>
            <a:spLocks noChangeAspect="1"/>
          </p:cNvSpPr>
          <p:nvPr/>
        </p:nvSpPr>
        <p:spPr>
          <a:xfrm>
            <a:off x="800543" y="3325516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EDCD2D6-8F29-DE41-A12B-2C54AD3913A5}"/>
              </a:ext>
            </a:extLst>
          </p:cNvPr>
          <p:cNvSpPr>
            <a:spLocks noChangeAspect="1"/>
          </p:cNvSpPr>
          <p:nvPr/>
        </p:nvSpPr>
        <p:spPr>
          <a:xfrm>
            <a:off x="2781739" y="2195021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E008A9A-3F0F-FC49-9F3F-0C4EAF811D0F}"/>
              </a:ext>
            </a:extLst>
          </p:cNvPr>
          <p:cNvSpPr>
            <a:spLocks noChangeAspect="1"/>
          </p:cNvSpPr>
          <p:nvPr/>
        </p:nvSpPr>
        <p:spPr>
          <a:xfrm>
            <a:off x="2781738" y="3317234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81D9421-60E0-554C-889C-EBA6DC4E1400}"/>
              </a:ext>
            </a:extLst>
          </p:cNvPr>
          <p:cNvSpPr>
            <a:spLocks noChangeAspect="1"/>
          </p:cNvSpPr>
          <p:nvPr/>
        </p:nvSpPr>
        <p:spPr>
          <a:xfrm>
            <a:off x="4565005" y="2798675"/>
            <a:ext cx="1302899" cy="11641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AC53C96-F6BD-6F4A-A909-9B624DD252A0}"/>
              </a:ext>
            </a:extLst>
          </p:cNvPr>
          <p:cNvSpPr>
            <a:spLocks noChangeAspect="1"/>
          </p:cNvSpPr>
          <p:nvPr/>
        </p:nvSpPr>
        <p:spPr>
          <a:xfrm>
            <a:off x="4697344" y="2854106"/>
            <a:ext cx="1073539" cy="1018409"/>
          </a:xfrm>
          <a:prstGeom prst="ellips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CE5B184-F84E-B347-8892-0A6408286772}"/>
              </a:ext>
            </a:extLst>
          </p:cNvPr>
          <p:cNvCxnSpPr>
            <a:cxnSpLocks noChangeAspect="1"/>
          </p:cNvCxnSpPr>
          <p:nvPr/>
        </p:nvCxnSpPr>
        <p:spPr>
          <a:xfrm>
            <a:off x="3249141" y="2230626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CE9FFA6-834A-3940-9E96-CE609B39760A}"/>
              </a:ext>
            </a:extLst>
          </p:cNvPr>
          <p:cNvSpPr>
            <a:spLocks noChangeAspect="1"/>
          </p:cNvSpPr>
          <p:nvPr/>
        </p:nvSpPr>
        <p:spPr>
          <a:xfrm>
            <a:off x="4620654" y="3213039"/>
            <a:ext cx="966431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n-US" sz="2800" baseline="30000" dirty="0">
              <a:solidFill>
                <a:schemeClr val="accent1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93ACA0C-3097-B346-8855-63E50BF2F145}"/>
              </a:ext>
            </a:extLst>
          </p:cNvPr>
          <p:cNvCxnSpPr>
            <a:cxnSpLocks noChangeAspect="1"/>
          </p:cNvCxnSpPr>
          <p:nvPr/>
        </p:nvCxnSpPr>
        <p:spPr>
          <a:xfrm>
            <a:off x="3249136" y="3366701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2A31CA7-C6A9-8147-8F0E-461D442B8BE7}"/>
              </a:ext>
            </a:extLst>
          </p:cNvPr>
          <p:cNvSpPr>
            <a:spLocks noChangeAspect="1"/>
          </p:cNvSpPr>
          <p:nvPr/>
        </p:nvSpPr>
        <p:spPr>
          <a:xfrm>
            <a:off x="5119489" y="3095414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n-US" sz="2400" baseline="30000" dirty="0">
              <a:solidFill>
                <a:srgbClr val="00B050"/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CB05D4B-61D7-4D44-8EB3-99534230DAF6}"/>
              </a:ext>
            </a:extLst>
          </p:cNvPr>
          <p:cNvCxnSpPr>
            <a:cxnSpLocks noChangeAspect="1"/>
          </p:cNvCxnSpPr>
          <p:nvPr/>
        </p:nvCxnSpPr>
        <p:spPr>
          <a:xfrm>
            <a:off x="5138755" y="2896593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2E969AB-2E7A-4440-A9A4-B772F17AB720}"/>
              </a:ext>
            </a:extLst>
          </p:cNvPr>
          <p:cNvSpPr txBox="1"/>
          <p:nvPr/>
        </p:nvSpPr>
        <p:spPr>
          <a:xfrm>
            <a:off x="2021215" y="2374980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8446DCC-B723-0244-9AE5-F73C51A92786}"/>
              </a:ext>
            </a:extLst>
          </p:cNvPr>
          <p:cNvSpPr txBox="1"/>
          <p:nvPr/>
        </p:nvSpPr>
        <p:spPr>
          <a:xfrm>
            <a:off x="1632099" y="3170981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478AD50-4BA0-4D4C-A154-B18C9673E73B}"/>
              </a:ext>
            </a:extLst>
          </p:cNvPr>
          <p:cNvSpPr txBox="1"/>
          <p:nvPr/>
        </p:nvSpPr>
        <p:spPr>
          <a:xfrm>
            <a:off x="1986072" y="2762854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0E4DB4-4F9D-CA45-B8B3-7E97DA62B52D}"/>
              </a:ext>
            </a:extLst>
          </p:cNvPr>
          <p:cNvSpPr txBox="1"/>
          <p:nvPr/>
        </p:nvSpPr>
        <p:spPr>
          <a:xfrm>
            <a:off x="2077012" y="3469522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E5AF56E-CF8E-A747-9544-553C93CFD81B}"/>
              </a:ext>
            </a:extLst>
          </p:cNvPr>
          <p:cNvSpPr txBox="1"/>
          <p:nvPr/>
        </p:nvSpPr>
        <p:spPr>
          <a:xfrm>
            <a:off x="4007719" y="3627860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4883824-A01B-1E45-8594-99D559F9D282}"/>
              </a:ext>
            </a:extLst>
          </p:cNvPr>
          <p:cNvSpPr txBox="1"/>
          <p:nvPr/>
        </p:nvSpPr>
        <p:spPr>
          <a:xfrm>
            <a:off x="3996844" y="2614295"/>
            <a:ext cx="65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426FFE-EB3B-4E4C-AA28-0312F4C1CDE1}"/>
              </a:ext>
            </a:extLst>
          </p:cNvPr>
          <p:cNvCxnSpPr/>
          <p:nvPr/>
        </p:nvCxnSpPr>
        <p:spPr>
          <a:xfrm flipV="1">
            <a:off x="1874082" y="2825031"/>
            <a:ext cx="903782" cy="1001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87AB872-2B96-724F-A746-33498CC6D8C0}"/>
              </a:ext>
            </a:extLst>
          </p:cNvPr>
          <p:cNvCxnSpPr/>
          <p:nvPr/>
        </p:nvCxnSpPr>
        <p:spPr>
          <a:xfrm>
            <a:off x="1913120" y="3910151"/>
            <a:ext cx="8563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64DA6BC-FC5B-654E-9351-03956F3F678C}"/>
              </a:ext>
            </a:extLst>
          </p:cNvPr>
          <p:cNvCxnSpPr>
            <a:cxnSpLocks/>
          </p:cNvCxnSpPr>
          <p:nvPr/>
        </p:nvCxnSpPr>
        <p:spPr>
          <a:xfrm>
            <a:off x="3765693" y="2825031"/>
            <a:ext cx="909610" cy="456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9737928-E0BE-7E40-91B0-AB07E053CF47}"/>
              </a:ext>
            </a:extLst>
          </p:cNvPr>
          <p:cNvCxnSpPr>
            <a:cxnSpLocks/>
          </p:cNvCxnSpPr>
          <p:nvPr/>
        </p:nvCxnSpPr>
        <p:spPr>
          <a:xfrm flipV="1">
            <a:off x="3932339" y="3429001"/>
            <a:ext cx="744651" cy="271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AEC90E7-5A2B-C24A-B72D-A970DF80ABC7}"/>
              </a:ext>
            </a:extLst>
          </p:cNvPr>
          <p:cNvCxnSpPr/>
          <p:nvPr/>
        </p:nvCxnSpPr>
        <p:spPr>
          <a:xfrm>
            <a:off x="1874082" y="2798675"/>
            <a:ext cx="8167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E34E9F8-8FDF-2F4C-80AF-7542A7F50454}"/>
              </a:ext>
            </a:extLst>
          </p:cNvPr>
          <p:cNvCxnSpPr/>
          <p:nvPr/>
        </p:nvCxnSpPr>
        <p:spPr>
          <a:xfrm>
            <a:off x="1874082" y="2854106"/>
            <a:ext cx="856659" cy="972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0845FB-4B11-544E-858D-7E494A3DCDDB}"/>
              </a:ext>
            </a:extLst>
          </p:cNvPr>
          <p:cNvSpPr>
            <a:spLocks noChangeAspect="1"/>
          </p:cNvSpPr>
          <p:nvPr/>
        </p:nvSpPr>
        <p:spPr>
          <a:xfrm>
            <a:off x="1128472" y="2433230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6DE3F51-E558-614E-ACAA-04FF6E782880}"/>
              </a:ext>
            </a:extLst>
          </p:cNvPr>
          <p:cNvSpPr>
            <a:spLocks noChangeAspect="1"/>
          </p:cNvSpPr>
          <p:nvPr/>
        </p:nvSpPr>
        <p:spPr>
          <a:xfrm>
            <a:off x="1134236" y="3575980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C1BDC-2680-DE48-82FC-9AA53928F601}"/>
              </a:ext>
            </a:extLst>
          </p:cNvPr>
          <p:cNvSpPr txBox="1"/>
          <p:nvPr/>
        </p:nvSpPr>
        <p:spPr>
          <a:xfrm>
            <a:off x="2608769" y="2286000"/>
            <a:ext cx="7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400" b="1" baseline="-25000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1_in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9963D2-6F1A-5D4F-A905-BF88AB6DEAEE}"/>
              </a:ext>
            </a:extLst>
          </p:cNvPr>
          <p:cNvSpPr txBox="1"/>
          <p:nvPr/>
        </p:nvSpPr>
        <p:spPr>
          <a:xfrm>
            <a:off x="3200400" y="2286000"/>
            <a:ext cx="87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400" b="1" baseline="-25000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1_out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D312F3-DEE7-8441-88F6-F3B28A72E36E}"/>
              </a:ext>
            </a:extLst>
          </p:cNvPr>
          <p:cNvSpPr txBox="1"/>
          <p:nvPr/>
        </p:nvSpPr>
        <p:spPr>
          <a:xfrm>
            <a:off x="2597953" y="3438144"/>
            <a:ext cx="7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400" b="1" baseline="-25000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2_in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6E1EC-7FE9-7C41-ADFC-884FC74DEB16}"/>
              </a:ext>
            </a:extLst>
          </p:cNvPr>
          <p:cNvSpPr txBox="1"/>
          <p:nvPr/>
        </p:nvSpPr>
        <p:spPr>
          <a:xfrm>
            <a:off x="3200400" y="3437556"/>
            <a:ext cx="87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400" b="1" baseline="-25000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2_out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081FD3-6CDA-B445-8DEC-970D2EF6B650}"/>
              </a:ext>
            </a:extLst>
          </p:cNvPr>
          <p:cNvSpPr txBox="1"/>
          <p:nvPr/>
        </p:nvSpPr>
        <p:spPr>
          <a:xfrm>
            <a:off x="4670671" y="3044569"/>
            <a:ext cx="53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sz="2400" b="1" baseline="-25000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endParaRPr lang="en-US" sz="2400" b="1" baseline="-25000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D8C4E0-937C-6345-B271-82A2D830B20D}"/>
              </a:ext>
            </a:extLst>
          </p:cNvPr>
          <p:cNvSpPr txBox="1"/>
          <p:nvPr/>
        </p:nvSpPr>
        <p:spPr>
          <a:xfrm>
            <a:off x="5122419" y="3073068"/>
            <a:ext cx="64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sz="2400" b="1" baseline="-25000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</a:t>
            </a:r>
            <a:endParaRPr lang="en-US" sz="2400" b="1" baseline="-25000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464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A993AE7A-01DA-EE45-9050-B1F39A9AE0B6}"/>
              </a:ext>
            </a:extLst>
          </p:cNvPr>
          <p:cNvSpPr>
            <a:spLocks noChangeAspect="1"/>
          </p:cNvSpPr>
          <p:nvPr/>
        </p:nvSpPr>
        <p:spPr>
          <a:xfrm>
            <a:off x="2587752" y="1901952"/>
            <a:ext cx="1463316" cy="2651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Forward Pass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F42BE0-DAE9-534B-A6DB-BC1F86B0B561}"/>
              </a:ext>
            </a:extLst>
          </p:cNvPr>
          <p:cNvSpPr>
            <a:spLocks noChangeAspect="1"/>
          </p:cNvSpPr>
          <p:nvPr/>
        </p:nvSpPr>
        <p:spPr>
          <a:xfrm>
            <a:off x="712087" y="2083246"/>
            <a:ext cx="1302899" cy="23610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9CC79-7878-9141-8997-1EF2A7273F30}"/>
              </a:ext>
            </a:extLst>
          </p:cNvPr>
          <p:cNvSpPr>
            <a:spLocks noChangeAspect="1"/>
          </p:cNvSpPr>
          <p:nvPr/>
        </p:nvSpPr>
        <p:spPr>
          <a:xfrm>
            <a:off x="800543" y="2191909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9B1FE-26CA-A948-849A-9D14055AA876}"/>
              </a:ext>
            </a:extLst>
          </p:cNvPr>
          <p:cNvSpPr>
            <a:spLocks noChangeAspect="1"/>
          </p:cNvSpPr>
          <p:nvPr/>
        </p:nvSpPr>
        <p:spPr>
          <a:xfrm>
            <a:off x="1030337" y="2463046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0.5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5550309-5043-A44B-AC5D-30B09FD8E954}"/>
              </a:ext>
            </a:extLst>
          </p:cNvPr>
          <p:cNvSpPr>
            <a:spLocks noChangeAspect="1"/>
          </p:cNvSpPr>
          <p:nvPr/>
        </p:nvSpPr>
        <p:spPr>
          <a:xfrm>
            <a:off x="800543" y="3325516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CEE0303-02B8-2A40-876A-4A4FE4F2785B}"/>
              </a:ext>
            </a:extLst>
          </p:cNvPr>
          <p:cNvSpPr>
            <a:spLocks noChangeAspect="1"/>
          </p:cNvSpPr>
          <p:nvPr/>
        </p:nvSpPr>
        <p:spPr>
          <a:xfrm>
            <a:off x="1052725" y="3577143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FB96F4A-1DC2-1840-9838-3ECC578D08E8}"/>
              </a:ext>
            </a:extLst>
          </p:cNvPr>
          <p:cNvSpPr>
            <a:spLocks noChangeAspect="1"/>
          </p:cNvSpPr>
          <p:nvPr/>
        </p:nvSpPr>
        <p:spPr>
          <a:xfrm>
            <a:off x="2781739" y="2195021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957DEF0-BE97-D742-A48B-6C4E1E2DE9F1}"/>
              </a:ext>
            </a:extLst>
          </p:cNvPr>
          <p:cNvSpPr>
            <a:spLocks noChangeAspect="1"/>
          </p:cNvSpPr>
          <p:nvPr/>
        </p:nvSpPr>
        <p:spPr>
          <a:xfrm>
            <a:off x="2781738" y="3317234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B87E405-4452-E544-82FF-14C5FD66DEF0}"/>
              </a:ext>
            </a:extLst>
          </p:cNvPr>
          <p:cNvSpPr>
            <a:spLocks noChangeAspect="1"/>
          </p:cNvSpPr>
          <p:nvPr/>
        </p:nvSpPr>
        <p:spPr>
          <a:xfrm>
            <a:off x="4565005" y="2798675"/>
            <a:ext cx="1302899" cy="11641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539C8FC-A606-9841-B8ED-629BCEDEEC20}"/>
              </a:ext>
            </a:extLst>
          </p:cNvPr>
          <p:cNvSpPr>
            <a:spLocks noChangeAspect="1"/>
          </p:cNvSpPr>
          <p:nvPr/>
        </p:nvSpPr>
        <p:spPr>
          <a:xfrm>
            <a:off x="4697344" y="2854106"/>
            <a:ext cx="1073539" cy="1018409"/>
          </a:xfrm>
          <a:prstGeom prst="ellips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2E1EF32-0C00-C147-834B-0756787811E4}"/>
              </a:ext>
            </a:extLst>
          </p:cNvPr>
          <p:cNvCxnSpPr>
            <a:cxnSpLocks noChangeAspect="1"/>
          </p:cNvCxnSpPr>
          <p:nvPr/>
        </p:nvCxnSpPr>
        <p:spPr>
          <a:xfrm>
            <a:off x="3249141" y="2230626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51F4AC-4833-D448-9D96-B38FB95C235B}"/>
              </a:ext>
            </a:extLst>
          </p:cNvPr>
          <p:cNvSpPr>
            <a:spLocks noChangeAspect="1"/>
          </p:cNvSpPr>
          <p:nvPr/>
        </p:nvSpPr>
        <p:spPr>
          <a:xfrm>
            <a:off x="4620654" y="3213039"/>
            <a:ext cx="966431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n-US" sz="2800" baseline="30000" dirty="0">
              <a:solidFill>
                <a:schemeClr val="accent1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D2303BC-58EB-294E-9933-BA740AEAE41B}"/>
              </a:ext>
            </a:extLst>
          </p:cNvPr>
          <p:cNvCxnSpPr>
            <a:cxnSpLocks noChangeAspect="1"/>
          </p:cNvCxnSpPr>
          <p:nvPr/>
        </p:nvCxnSpPr>
        <p:spPr>
          <a:xfrm>
            <a:off x="3249136" y="3366701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2ACD4B6-1576-D54D-9368-CE3AD531C849}"/>
              </a:ext>
            </a:extLst>
          </p:cNvPr>
          <p:cNvCxnSpPr>
            <a:cxnSpLocks noChangeAspect="1"/>
          </p:cNvCxnSpPr>
          <p:nvPr/>
        </p:nvCxnSpPr>
        <p:spPr>
          <a:xfrm>
            <a:off x="5138755" y="2896593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D8348C75-3C23-CF4E-BAF7-0109B3F19D3D}"/>
              </a:ext>
            </a:extLst>
          </p:cNvPr>
          <p:cNvSpPr txBox="1"/>
          <p:nvPr/>
        </p:nvSpPr>
        <p:spPr>
          <a:xfrm>
            <a:off x="2021215" y="2430400"/>
            <a:ext cx="70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0.15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4220BA7-5D76-E74E-9E13-8DD09B5EE7A8}"/>
              </a:ext>
            </a:extLst>
          </p:cNvPr>
          <p:cNvSpPr txBox="1"/>
          <p:nvPr/>
        </p:nvSpPr>
        <p:spPr>
          <a:xfrm>
            <a:off x="1604389" y="3212546"/>
            <a:ext cx="73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0.25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0417C0C-A398-724E-8256-09A5B6081DB2}"/>
              </a:ext>
            </a:extLst>
          </p:cNvPr>
          <p:cNvSpPr txBox="1"/>
          <p:nvPr/>
        </p:nvSpPr>
        <p:spPr>
          <a:xfrm>
            <a:off x="1944507" y="2762854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840DAC2-1B58-6F42-8AA3-2A0D7C0B5783}"/>
              </a:ext>
            </a:extLst>
          </p:cNvPr>
          <p:cNvSpPr txBox="1"/>
          <p:nvPr/>
        </p:nvSpPr>
        <p:spPr>
          <a:xfrm>
            <a:off x="2077012" y="3552652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0.3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6A3110D-00A5-A744-9D82-A625C99D2CA8}"/>
              </a:ext>
            </a:extLst>
          </p:cNvPr>
          <p:cNvSpPr txBox="1"/>
          <p:nvPr/>
        </p:nvSpPr>
        <p:spPr>
          <a:xfrm>
            <a:off x="3966154" y="3683280"/>
            <a:ext cx="71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0.45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95FE9F0-FEB9-594B-B161-6041EA347C2C}"/>
              </a:ext>
            </a:extLst>
          </p:cNvPr>
          <p:cNvSpPr txBox="1"/>
          <p:nvPr/>
        </p:nvSpPr>
        <p:spPr>
          <a:xfrm>
            <a:off x="3996844" y="2642005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4D3F4ED9-D818-1B49-841B-1BA2370C95AD}"/>
              </a:ext>
            </a:extLst>
          </p:cNvPr>
          <p:cNvCxnSpPr/>
          <p:nvPr/>
        </p:nvCxnSpPr>
        <p:spPr>
          <a:xfrm flipV="1">
            <a:off x="1874082" y="2825031"/>
            <a:ext cx="903782" cy="1001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DF3A7AF-626B-8C43-A36A-5CBFEFDBEEF6}"/>
              </a:ext>
            </a:extLst>
          </p:cNvPr>
          <p:cNvCxnSpPr/>
          <p:nvPr/>
        </p:nvCxnSpPr>
        <p:spPr>
          <a:xfrm>
            <a:off x="1913120" y="3910151"/>
            <a:ext cx="8563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23197D7-1200-0345-9660-858FC4DCDF40}"/>
              </a:ext>
            </a:extLst>
          </p:cNvPr>
          <p:cNvCxnSpPr>
            <a:cxnSpLocks/>
          </p:cNvCxnSpPr>
          <p:nvPr/>
        </p:nvCxnSpPr>
        <p:spPr>
          <a:xfrm>
            <a:off x="3765693" y="2825031"/>
            <a:ext cx="909610" cy="456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8F2418-B2C7-9B4F-B1F1-E6B1C5DE042A}"/>
              </a:ext>
            </a:extLst>
          </p:cNvPr>
          <p:cNvCxnSpPr/>
          <p:nvPr/>
        </p:nvCxnSpPr>
        <p:spPr>
          <a:xfrm>
            <a:off x="1874082" y="2798675"/>
            <a:ext cx="8167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F8D01-23D4-5B43-93EF-E787EE0FB5CD}"/>
              </a:ext>
            </a:extLst>
          </p:cNvPr>
          <p:cNvCxnSpPr/>
          <p:nvPr/>
        </p:nvCxnSpPr>
        <p:spPr>
          <a:xfrm>
            <a:off x="1874082" y="2854106"/>
            <a:ext cx="856659" cy="972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12296FD-F248-E148-9869-84CA2FDC2371}"/>
              </a:ext>
            </a:extLst>
          </p:cNvPr>
          <p:cNvSpPr txBox="1"/>
          <p:nvPr/>
        </p:nvSpPr>
        <p:spPr>
          <a:xfrm>
            <a:off x="6473480" y="1208726"/>
            <a:ext cx="56035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0.15,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0.25,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0.2,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0.3,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0.4, </a:t>
            </a:r>
            <a:r>
              <a:rPr lang="en-US" sz="2800" dirty="0">
                <a:ea typeface="Cambria Math" panose="02040503050406030204" pitchFamily="18" charset="0"/>
              </a:rPr>
              <a:t>and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0.45:</a:t>
            </a: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i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45471BF-DC6A-CF44-BDDE-BF636B08286D}"/>
                  </a:ext>
                </a:extLst>
              </p:cNvPr>
              <p:cNvSpPr/>
              <p:nvPr/>
            </p:nvSpPr>
            <p:spPr>
              <a:xfrm>
                <a:off x="5960021" y="3458909"/>
                <a:ext cx="6228804" cy="9734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1_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1_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8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80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.1</m:t>
                              </m:r>
                            </m:sup>
                          </m:sSup>
                        </m:den>
                      </m:f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45471BF-DC6A-CF44-BDDE-BF636B082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21" y="3458909"/>
                <a:ext cx="6228804" cy="973408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0871DEA-3087-BF4E-AB0F-A2DAD76B2FD8}"/>
                  </a:ext>
                </a:extLst>
              </p:cNvPr>
              <p:cNvSpPr/>
              <p:nvPr/>
            </p:nvSpPr>
            <p:spPr>
              <a:xfrm>
                <a:off x="2987531" y="4860426"/>
                <a:ext cx="2608732" cy="615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0871DEA-3087-BF4E-AB0F-A2DAD76B2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31" y="4860426"/>
                <a:ext cx="2608732" cy="615874"/>
              </a:xfrm>
              <a:prstGeom prst="rect">
                <a:avLst/>
              </a:prstGeom>
              <a:blipFill>
                <a:blip r:embed="rId7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A5E28A-648E-D845-9528-355A4A0982D2}"/>
                  </a:ext>
                </a:extLst>
              </p:cNvPr>
              <p:cNvSpPr/>
              <p:nvPr/>
            </p:nvSpPr>
            <p:spPr>
              <a:xfrm>
                <a:off x="4774997" y="2303687"/>
                <a:ext cx="720161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1_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       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0.15</m:t>
                    </m:r>
                    <m:r>
                      <a:rPr lang="en-US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r>
                      <a:rPr lang="en-US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0.25</m:t>
                    </m:r>
                    <m:r>
                      <a:rPr lang="en-US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A5E28A-648E-D845-9528-355A4A098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997" y="2303687"/>
                <a:ext cx="7201610" cy="954107"/>
              </a:xfrm>
              <a:prstGeom prst="rect">
                <a:avLst/>
              </a:prstGeom>
              <a:blipFill>
                <a:blip r:embed="rId8"/>
                <a:stretch>
                  <a:fillRect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5B27EE-E796-0E44-B0B1-3B6DBE9412C4}"/>
                  </a:ext>
                </a:extLst>
              </p:cNvPr>
              <p:cNvSpPr/>
              <p:nvPr/>
            </p:nvSpPr>
            <p:spPr>
              <a:xfrm>
                <a:off x="4408646" y="5326483"/>
                <a:ext cx="6092825" cy="5352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2_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5B27EE-E796-0E44-B0B1-3B6DBE941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646" y="5326483"/>
                <a:ext cx="6092825" cy="5352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EF81A4-E905-C448-B16A-C1A3F3B59D69}"/>
              </a:ext>
            </a:extLst>
          </p:cNvPr>
          <p:cNvSpPr/>
          <p:nvPr/>
        </p:nvSpPr>
        <p:spPr>
          <a:xfrm>
            <a:off x="6521313" y="4672900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Similarly,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E9067-D0A6-5247-A31C-C56BEE86D52B}"/>
              </a:ext>
            </a:extLst>
          </p:cNvPr>
          <p:cNvCxnSpPr/>
          <p:nvPr/>
        </p:nvCxnSpPr>
        <p:spPr>
          <a:xfrm flipH="1" flipV="1">
            <a:off x="3375773" y="4512625"/>
            <a:ext cx="364952" cy="380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905F4C-04ED-1946-91A5-C6EE4EDD1E51}"/>
              </a:ext>
            </a:extLst>
          </p:cNvPr>
          <p:cNvCxnSpPr/>
          <p:nvPr/>
        </p:nvCxnSpPr>
        <p:spPr>
          <a:xfrm flipV="1">
            <a:off x="3993749" y="4083390"/>
            <a:ext cx="993887" cy="777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916905-DC0A-0640-BB66-7A8EF097AF2D}"/>
              </a:ext>
            </a:extLst>
          </p:cNvPr>
          <p:cNvSpPr txBox="1"/>
          <p:nvPr/>
        </p:nvSpPr>
        <p:spPr>
          <a:xfrm>
            <a:off x="2608769" y="2286000"/>
            <a:ext cx="7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400" b="1" baseline="-25000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1_in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9445AD-C68F-4147-883A-BD1223EBEDD2}"/>
              </a:ext>
            </a:extLst>
          </p:cNvPr>
          <p:cNvSpPr txBox="1"/>
          <p:nvPr/>
        </p:nvSpPr>
        <p:spPr>
          <a:xfrm>
            <a:off x="3200400" y="2286000"/>
            <a:ext cx="87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400" b="1" baseline="-25000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1_out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E5D2A9-2F29-1A45-BA0A-B777B0F95F44}"/>
              </a:ext>
            </a:extLst>
          </p:cNvPr>
          <p:cNvSpPr txBox="1"/>
          <p:nvPr/>
        </p:nvSpPr>
        <p:spPr>
          <a:xfrm>
            <a:off x="2597953" y="3438144"/>
            <a:ext cx="7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400" b="1" baseline="-25000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2_in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F8A62D-3A40-A94A-B8C2-0F7A449C63ED}"/>
              </a:ext>
            </a:extLst>
          </p:cNvPr>
          <p:cNvSpPr txBox="1"/>
          <p:nvPr/>
        </p:nvSpPr>
        <p:spPr>
          <a:xfrm>
            <a:off x="3200400" y="3437556"/>
            <a:ext cx="87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400" b="1" baseline="-25000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2_out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A76E8E-CB95-D047-AEC9-788FCD2EF681}"/>
              </a:ext>
            </a:extLst>
          </p:cNvPr>
          <p:cNvCxnSpPr>
            <a:cxnSpLocks/>
          </p:cNvCxnSpPr>
          <p:nvPr/>
        </p:nvCxnSpPr>
        <p:spPr>
          <a:xfrm flipV="1">
            <a:off x="3932339" y="3429001"/>
            <a:ext cx="744651" cy="271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D804B31-D049-A149-BAF2-85F5EAA7AD18}"/>
              </a:ext>
            </a:extLst>
          </p:cNvPr>
          <p:cNvSpPr txBox="1"/>
          <p:nvPr/>
        </p:nvSpPr>
        <p:spPr>
          <a:xfrm>
            <a:off x="4670671" y="3044569"/>
            <a:ext cx="53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sz="2400" b="1" baseline="-25000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endParaRPr lang="en-US" sz="2400" b="1" baseline="-25000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41B74F-30C8-2744-B205-16DE24E6AA35}"/>
              </a:ext>
            </a:extLst>
          </p:cNvPr>
          <p:cNvSpPr txBox="1"/>
          <p:nvPr/>
        </p:nvSpPr>
        <p:spPr>
          <a:xfrm>
            <a:off x="5122419" y="3073068"/>
            <a:ext cx="64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sz="2400" b="1" baseline="-25000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</a:t>
            </a:r>
            <a:endParaRPr lang="en-US" sz="2400" b="1" baseline="-25000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46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A993AE7A-01DA-EE45-9050-B1F39A9AE0B6}"/>
              </a:ext>
            </a:extLst>
          </p:cNvPr>
          <p:cNvSpPr>
            <a:spLocks noChangeAspect="1"/>
          </p:cNvSpPr>
          <p:nvPr/>
        </p:nvSpPr>
        <p:spPr>
          <a:xfrm>
            <a:off x="2587752" y="1901952"/>
            <a:ext cx="1463040" cy="2651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Forward Pass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F42BE0-DAE9-534B-A6DB-BC1F86B0B561}"/>
              </a:ext>
            </a:extLst>
          </p:cNvPr>
          <p:cNvSpPr>
            <a:spLocks noChangeAspect="1"/>
          </p:cNvSpPr>
          <p:nvPr/>
        </p:nvSpPr>
        <p:spPr>
          <a:xfrm>
            <a:off x="712087" y="2083246"/>
            <a:ext cx="1302899" cy="23610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89CC79-7878-9141-8997-1EF2A7273F30}"/>
              </a:ext>
            </a:extLst>
          </p:cNvPr>
          <p:cNvSpPr>
            <a:spLocks noChangeAspect="1"/>
          </p:cNvSpPr>
          <p:nvPr/>
        </p:nvSpPr>
        <p:spPr>
          <a:xfrm>
            <a:off x="800543" y="2191909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9B1FE-26CA-A948-849A-9D14055AA876}"/>
              </a:ext>
            </a:extLst>
          </p:cNvPr>
          <p:cNvSpPr>
            <a:spLocks noChangeAspect="1"/>
          </p:cNvSpPr>
          <p:nvPr/>
        </p:nvSpPr>
        <p:spPr>
          <a:xfrm>
            <a:off x="1030337" y="2463046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0.5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5550309-5043-A44B-AC5D-30B09FD8E954}"/>
              </a:ext>
            </a:extLst>
          </p:cNvPr>
          <p:cNvSpPr>
            <a:spLocks noChangeAspect="1"/>
          </p:cNvSpPr>
          <p:nvPr/>
        </p:nvSpPr>
        <p:spPr>
          <a:xfrm>
            <a:off x="800543" y="3325516"/>
            <a:ext cx="1073539" cy="1018409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CEE0303-02B8-2A40-876A-4A4FE4F2785B}"/>
              </a:ext>
            </a:extLst>
          </p:cNvPr>
          <p:cNvSpPr>
            <a:spLocks noChangeAspect="1"/>
          </p:cNvSpPr>
          <p:nvPr/>
        </p:nvSpPr>
        <p:spPr>
          <a:xfrm>
            <a:off x="1052725" y="3577143"/>
            <a:ext cx="558117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FB96F4A-1DC2-1840-9838-3ECC578D08E8}"/>
              </a:ext>
            </a:extLst>
          </p:cNvPr>
          <p:cNvSpPr>
            <a:spLocks noChangeAspect="1"/>
          </p:cNvSpPr>
          <p:nvPr/>
        </p:nvSpPr>
        <p:spPr>
          <a:xfrm>
            <a:off x="2781739" y="2195021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C899BE8-B95C-4043-9A1B-76CD4E592C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0366" y="2540209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8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C899BE8-B95C-4043-9A1B-76CD4E592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366" y="2540209"/>
                <a:ext cx="558117" cy="8169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957DEF0-BE97-D742-A48B-6C4E1E2DE9F1}"/>
              </a:ext>
            </a:extLst>
          </p:cNvPr>
          <p:cNvSpPr>
            <a:spLocks noChangeAspect="1"/>
          </p:cNvSpPr>
          <p:nvPr/>
        </p:nvSpPr>
        <p:spPr>
          <a:xfrm>
            <a:off x="2781738" y="3317234"/>
            <a:ext cx="1073539" cy="101840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B87E405-4452-E544-82FF-14C5FD66DEF0}"/>
              </a:ext>
            </a:extLst>
          </p:cNvPr>
          <p:cNvSpPr>
            <a:spLocks noChangeAspect="1"/>
          </p:cNvSpPr>
          <p:nvPr/>
        </p:nvSpPr>
        <p:spPr>
          <a:xfrm>
            <a:off x="4565005" y="2798675"/>
            <a:ext cx="1302899" cy="11641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539C8FC-A606-9841-B8ED-629BCEDEEC20}"/>
              </a:ext>
            </a:extLst>
          </p:cNvPr>
          <p:cNvSpPr>
            <a:spLocks noChangeAspect="1"/>
          </p:cNvSpPr>
          <p:nvPr/>
        </p:nvSpPr>
        <p:spPr>
          <a:xfrm>
            <a:off x="4697344" y="2854106"/>
            <a:ext cx="1073539" cy="1018409"/>
          </a:xfrm>
          <a:prstGeom prst="ellips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2E1EF32-0C00-C147-834B-0756787811E4}"/>
              </a:ext>
            </a:extLst>
          </p:cNvPr>
          <p:cNvCxnSpPr>
            <a:cxnSpLocks noChangeAspect="1"/>
          </p:cNvCxnSpPr>
          <p:nvPr/>
        </p:nvCxnSpPr>
        <p:spPr>
          <a:xfrm>
            <a:off x="3249141" y="2230626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D51F4AC-4833-D448-9D96-B38FB95C235B}"/>
              </a:ext>
            </a:extLst>
          </p:cNvPr>
          <p:cNvSpPr>
            <a:spLocks noChangeAspect="1"/>
          </p:cNvSpPr>
          <p:nvPr/>
        </p:nvSpPr>
        <p:spPr>
          <a:xfrm>
            <a:off x="4620654" y="3213039"/>
            <a:ext cx="966431" cy="81697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endParaRPr lang="en-US" sz="2800" baseline="30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1435158-62F6-814E-9786-E920490451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0496" y="2540817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𝟓𝟐</m:t>
                      </m:r>
                    </m:oMath>
                  </m:oMathPara>
                </a14:m>
                <a:endParaRPr lang="en-US" sz="18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1435158-62F6-814E-9786-E92049045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496" y="2540817"/>
                <a:ext cx="558117" cy="816972"/>
              </a:xfrm>
              <a:prstGeom prst="rect">
                <a:avLst/>
              </a:prstGeom>
              <a:blipFill>
                <a:blip r:embed="rId3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4076171-CE4F-A74C-91EF-B99D43A295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5515" y="3621757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lang="en-US" sz="18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4076171-CE4F-A74C-91EF-B99D43A29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515" y="3621757"/>
                <a:ext cx="558117" cy="816972"/>
              </a:xfrm>
              <a:prstGeom prst="rect">
                <a:avLst/>
              </a:prstGeom>
              <a:blipFill>
                <a:blip r:embed="rId4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D2303BC-58EB-294E-9933-BA740AEAE41B}"/>
              </a:ext>
            </a:extLst>
          </p:cNvPr>
          <p:cNvCxnSpPr>
            <a:cxnSpLocks noChangeAspect="1"/>
          </p:cNvCxnSpPr>
          <p:nvPr/>
        </p:nvCxnSpPr>
        <p:spPr>
          <a:xfrm>
            <a:off x="3249136" y="3366701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88C6D3A-428E-4F47-A648-D1CF83E9EA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0496" y="3625638"/>
                <a:ext cx="558117" cy="81697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</m:oMath>
                  </m:oMathPara>
                </a14:m>
                <a:endParaRPr lang="en-US" sz="1800" baseline="30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88C6D3A-428E-4F47-A648-D1CF83E9E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496" y="3625638"/>
                <a:ext cx="558117" cy="816972"/>
              </a:xfrm>
              <a:prstGeom prst="rect">
                <a:avLst/>
              </a:prstGeom>
              <a:blipFill>
                <a:blip r:embed="rId5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2ACD4B6-1576-D54D-9368-CE3AD531C849}"/>
              </a:ext>
            </a:extLst>
          </p:cNvPr>
          <p:cNvCxnSpPr>
            <a:cxnSpLocks noChangeAspect="1"/>
          </p:cNvCxnSpPr>
          <p:nvPr/>
        </p:nvCxnSpPr>
        <p:spPr>
          <a:xfrm>
            <a:off x="5138755" y="2896593"/>
            <a:ext cx="0" cy="938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D8348C75-3C23-CF4E-BAF7-0109B3F19D3D}"/>
              </a:ext>
            </a:extLst>
          </p:cNvPr>
          <p:cNvSpPr txBox="1"/>
          <p:nvPr/>
        </p:nvSpPr>
        <p:spPr>
          <a:xfrm>
            <a:off x="2021215" y="2430400"/>
            <a:ext cx="70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0.15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4220BA7-5D76-E74E-9E13-8DD09B5EE7A8}"/>
              </a:ext>
            </a:extLst>
          </p:cNvPr>
          <p:cNvSpPr txBox="1"/>
          <p:nvPr/>
        </p:nvSpPr>
        <p:spPr>
          <a:xfrm>
            <a:off x="1604389" y="3212546"/>
            <a:ext cx="73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0.25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0417C0C-A398-724E-8256-09A5B6081DB2}"/>
              </a:ext>
            </a:extLst>
          </p:cNvPr>
          <p:cNvSpPr txBox="1"/>
          <p:nvPr/>
        </p:nvSpPr>
        <p:spPr>
          <a:xfrm>
            <a:off x="1944507" y="2762854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840DAC2-1B58-6F42-8AA3-2A0D7C0B5783}"/>
              </a:ext>
            </a:extLst>
          </p:cNvPr>
          <p:cNvSpPr txBox="1"/>
          <p:nvPr/>
        </p:nvSpPr>
        <p:spPr>
          <a:xfrm>
            <a:off x="2077012" y="3552652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0.3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6A3110D-00A5-A744-9D82-A625C99D2CA8}"/>
              </a:ext>
            </a:extLst>
          </p:cNvPr>
          <p:cNvSpPr txBox="1"/>
          <p:nvPr/>
        </p:nvSpPr>
        <p:spPr>
          <a:xfrm>
            <a:off x="3966154" y="3683280"/>
            <a:ext cx="71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0.45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95FE9F0-FEB9-594B-B161-6041EA347C2C}"/>
              </a:ext>
            </a:extLst>
          </p:cNvPr>
          <p:cNvSpPr txBox="1"/>
          <p:nvPr/>
        </p:nvSpPr>
        <p:spPr>
          <a:xfrm>
            <a:off x="3996844" y="2642005"/>
            <a:ext cx="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4D3F4ED9-D818-1B49-841B-1BA2370C95AD}"/>
              </a:ext>
            </a:extLst>
          </p:cNvPr>
          <p:cNvCxnSpPr/>
          <p:nvPr/>
        </p:nvCxnSpPr>
        <p:spPr>
          <a:xfrm flipV="1">
            <a:off x="1874082" y="2825031"/>
            <a:ext cx="903782" cy="1001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DF3A7AF-626B-8C43-A36A-5CBFEFDBEEF6}"/>
              </a:ext>
            </a:extLst>
          </p:cNvPr>
          <p:cNvCxnSpPr/>
          <p:nvPr/>
        </p:nvCxnSpPr>
        <p:spPr>
          <a:xfrm>
            <a:off x="1913120" y="3910151"/>
            <a:ext cx="8563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8F2418-B2C7-9B4F-B1F1-E6B1C5DE042A}"/>
              </a:ext>
            </a:extLst>
          </p:cNvPr>
          <p:cNvCxnSpPr/>
          <p:nvPr/>
        </p:nvCxnSpPr>
        <p:spPr>
          <a:xfrm>
            <a:off x="1874082" y="2798675"/>
            <a:ext cx="8167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F8D01-23D4-5B43-93EF-E787EE0FB5CD}"/>
              </a:ext>
            </a:extLst>
          </p:cNvPr>
          <p:cNvCxnSpPr/>
          <p:nvPr/>
        </p:nvCxnSpPr>
        <p:spPr>
          <a:xfrm>
            <a:off x="1874082" y="2854106"/>
            <a:ext cx="856659" cy="972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12296FD-F248-E148-9869-84CA2FDC2371}"/>
              </a:ext>
            </a:extLst>
          </p:cNvPr>
          <p:cNvSpPr txBox="1"/>
          <p:nvPr/>
        </p:nvSpPr>
        <p:spPr>
          <a:xfrm>
            <a:off x="6473480" y="1208726"/>
            <a:ext cx="56035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0.15,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0.25,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0.2,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0.3,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0.4, </a:t>
            </a:r>
            <a:r>
              <a:rPr lang="en-US" sz="2800" dirty="0">
                <a:ea typeface="Cambria Math" panose="02040503050406030204" pitchFamily="18" charset="0"/>
              </a:rPr>
              <a:t>and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w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= 0.45:</a:t>
            </a: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i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45471BF-DC6A-CF44-BDDE-BF636B08286D}"/>
                  </a:ext>
                </a:extLst>
              </p:cNvPr>
              <p:cNvSpPr/>
              <p:nvPr/>
            </p:nvSpPr>
            <p:spPr>
              <a:xfrm>
                <a:off x="4599688" y="3280018"/>
                <a:ext cx="7184841" cy="1550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800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0.44</m:t>
                            </m:r>
                          </m:sup>
                        </m:sSup>
                      </m:den>
                    </m:f>
                    <m:r>
                      <a:rPr lang="en-US" sz="28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0.61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45471BF-DC6A-CF44-BDDE-BF636B082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688" y="3280018"/>
                <a:ext cx="7184841" cy="1550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A5E28A-648E-D845-9528-355A4A0982D2}"/>
                  </a:ext>
                </a:extLst>
              </p:cNvPr>
              <p:cNvSpPr/>
              <p:nvPr/>
            </p:nvSpPr>
            <p:spPr>
              <a:xfrm>
                <a:off x="5211958" y="2316578"/>
                <a:ext cx="6413272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</a:t>
                </a:r>
                <a:r>
                  <a:rPr lang="en-US" sz="28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       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</m:t>
                    </m:r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0.52</m:t>
                    </m:r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0.45</m:t>
                    </m:r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0.53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0.44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A5E28A-648E-D845-9528-355A4A098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58" y="2316578"/>
                <a:ext cx="6413272" cy="892552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25B27EE-E796-0E44-B0B1-3B6DBE9412C4}"/>
              </a:ext>
            </a:extLst>
          </p:cNvPr>
          <p:cNvSpPr/>
          <p:nvPr/>
        </p:nvSpPr>
        <p:spPr>
          <a:xfrm>
            <a:off x="4565005" y="5307842"/>
            <a:ext cx="6092825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8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DE8D2-AE60-764E-BA0D-86CD164F951E}"/>
              </a:ext>
            </a:extLst>
          </p:cNvPr>
          <p:cNvSpPr/>
          <p:nvPr/>
        </p:nvSpPr>
        <p:spPr>
          <a:xfrm>
            <a:off x="465099" y="5258272"/>
            <a:ext cx="11186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For binary classification, we would classify this as </a:t>
            </a:r>
            <a:r>
              <a:rPr lang="en-US" sz="2800" b="1" dirty="0"/>
              <a:t>class 1</a:t>
            </a:r>
            <a:r>
              <a:rPr lang="en-US" sz="2800" dirty="0"/>
              <a:t> (as 0.61 &gt; 0.5)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FCCFD3-0BA4-354B-AFFF-61A680868974}"/>
              </a:ext>
            </a:extLst>
          </p:cNvPr>
          <p:cNvSpPr txBox="1"/>
          <p:nvPr/>
        </p:nvSpPr>
        <p:spPr>
          <a:xfrm>
            <a:off x="4670671" y="3044569"/>
            <a:ext cx="53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sz="2400" b="1" baseline="-25000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endParaRPr lang="en-US" sz="2400" b="1" baseline="-25000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04D69A-BBE9-B44B-B9E0-A8F0621DD33D}"/>
              </a:ext>
            </a:extLst>
          </p:cNvPr>
          <p:cNvSpPr txBox="1"/>
          <p:nvPr/>
        </p:nvSpPr>
        <p:spPr>
          <a:xfrm>
            <a:off x="5122419" y="3073068"/>
            <a:ext cx="64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sz="2400" b="1" baseline="-25000" dirty="0" err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</a:t>
            </a:r>
            <a:endParaRPr lang="en-US" sz="2400" b="1" baseline="-25000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9DA523E-C9D3-8E47-9A13-EDB8F992E7E8}"/>
              </a:ext>
            </a:extLst>
          </p:cNvPr>
          <p:cNvCxnSpPr>
            <a:cxnSpLocks/>
          </p:cNvCxnSpPr>
          <p:nvPr/>
        </p:nvCxnSpPr>
        <p:spPr>
          <a:xfrm>
            <a:off x="3855277" y="2854106"/>
            <a:ext cx="820026" cy="427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6162B3-81D2-114D-A522-78B208D0B6E5}"/>
              </a:ext>
            </a:extLst>
          </p:cNvPr>
          <p:cNvCxnSpPr>
            <a:cxnSpLocks/>
          </p:cNvCxnSpPr>
          <p:nvPr/>
        </p:nvCxnSpPr>
        <p:spPr>
          <a:xfrm flipV="1">
            <a:off x="3855277" y="3429002"/>
            <a:ext cx="821713" cy="2542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143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 Function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Binary classification</a:t>
            </a:r>
            <a:r>
              <a:rPr lang="en-US" sz="2800" dirty="0"/>
              <a:t>: </a:t>
            </a:r>
            <a:r>
              <a:rPr lang="en-US" sz="2800" b="1" dirty="0"/>
              <a:t>Sigmoid</a:t>
            </a:r>
          </a:p>
          <a:p>
            <a:pPr lvl="1"/>
            <a:r>
              <a:rPr lang="en-US" sz="2400" dirty="0"/>
              <a:t>Outputs P(target class | x) in (0,1)</a:t>
            </a:r>
          </a:p>
          <a:p>
            <a:pPr lvl="1"/>
            <a:r>
              <a:rPr lang="en-US" sz="2400" dirty="0"/>
              <a:t>Logistic Regression of output of last layer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sz="2800" b="1" dirty="0"/>
              <a:t>Multi-class classification: </a:t>
            </a:r>
            <a:r>
              <a:rPr lang="en-US" sz="2800" b="1" dirty="0" err="1"/>
              <a:t>Softmax</a:t>
            </a:r>
            <a:endParaRPr lang="en-US" sz="2800" b="1" dirty="0"/>
          </a:p>
          <a:p>
            <a:pPr lvl="1"/>
            <a:r>
              <a:rPr lang="en-US" sz="2400" dirty="0"/>
              <a:t>Still want probability for each class output in (0,1)</a:t>
            </a:r>
          </a:p>
          <a:p>
            <a:pPr lvl="1"/>
            <a:r>
              <a:rPr lang="en-US" sz="2400" dirty="0"/>
              <a:t>Want sum of output to be 1 (probability distribution)</a:t>
            </a:r>
          </a:p>
          <a:p>
            <a:pPr lvl="1"/>
            <a:r>
              <a:rPr lang="en-US" sz="2400" dirty="0"/>
              <a:t>Training drives value for target class up, others down</a:t>
            </a:r>
          </a:p>
          <a:p>
            <a:pPr marL="456971" lvl="1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b="1" dirty="0"/>
              <a:t>Regression: </a:t>
            </a:r>
            <a:r>
              <a:rPr lang="en-US" sz="2800" dirty="0"/>
              <a:t>Output activation can be linear or </a:t>
            </a:r>
            <a:r>
              <a:rPr lang="en-US" sz="2800" dirty="0" err="1"/>
              <a:t>ReLU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98291-B290-7643-B4ED-06E91E4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443" y="3880909"/>
            <a:ext cx="3370082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EFC46-577F-E048-99CD-0FA4A5082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31" y="1263231"/>
            <a:ext cx="3148000" cy="21526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D123F1-1366-094E-A55D-8B48899BA099}"/>
                  </a:ext>
                </a:extLst>
              </p:cNvPr>
              <p:cNvSpPr/>
              <p:nvPr/>
            </p:nvSpPr>
            <p:spPr>
              <a:xfrm>
                <a:off x="7981624" y="723585"/>
                <a:ext cx="2455544" cy="6942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18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D123F1-1366-094E-A55D-8B48899BA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624" y="723585"/>
                <a:ext cx="2455544" cy="694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38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Cost Functions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0067E-6D26-F246-A09E-730A8B355778}"/>
              </a:ext>
            </a:extLst>
          </p:cNvPr>
          <p:cNvSpPr txBox="1"/>
          <p:nvPr/>
        </p:nvSpPr>
        <p:spPr>
          <a:xfrm>
            <a:off x="8538359" y="1509450"/>
            <a:ext cx="45486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Notation for Classification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/>
              <a:t> = training examples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j </a:t>
            </a:r>
            <a:r>
              <a:rPr lang="en-US" sz="2000" dirty="0"/>
              <a:t>=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/>
              <a:t>classes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2000" dirty="0"/>
              <a:t> = prediction (probability)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dirty="0"/>
              <a:t> = true class (1/yes, 0/no)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A7E20F-21EC-AD49-AE60-889BD1225ECD}"/>
                  </a:ext>
                </a:extLst>
              </p:cNvPr>
              <p:cNvSpPr txBox="1"/>
              <p:nvPr/>
            </p:nvSpPr>
            <p:spPr>
              <a:xfrm>
                <a:off x="8538358" y="4618686"/>
                <a:ext cx="349514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Notation for Regression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2000" dirty="0"/>
                  <a:t> = training examples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000" dirty="0"/>
                  <a:t> = prediction (numeric,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2000" dirty="0"/>
                  <a:t>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2000" dirty="0"/>
                  <a:t> = true value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A7E20F-21EC-AD49-AE60-889BD1225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358" y="4618686"/>
                <a:ext cx="3495145" cy="1323439"/>
              </a:xfrm>
              <a:prstGeom prst="rect">
                <a:avLst/>
              </a:prstGeom>
              <a:blipFill>
                <a:blip r:embed="rId2"/>
                <a:stretch>
                  <a:fillRect l="-1812" t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AD9713-1ACE-9C47-A62C-77965F237D76}"/>
                  </a:ext>
                </a:extLst>
              </p:cNvPr>
              <p:cNvSpPr/>
              <p:nvPr/>
            </p:nvSpPr>
            <p:spPr>
              <a:xfrm>
                <a:off x="344385" y="4694749"/>
                <a:ext cx="6963542" cy="1307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Regression: </a:t>
                </a:r>
                <a:r>
                  <a:rPr lang="en-US" sz="2800" dirty="0"/>
                  <a:t>Mean Squared Error: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charset="0"/>
                            </a:rPr>
                            <m:t>examples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en-US" sz="2000" i="0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AD9713-1ACE-9C47-A62C-77965F237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85" y="4694749"/>
                <a:ext cx="6963542" cy="1307602"/>
              </a:xfrm>
              <a:prstGeom prst="rect">
                <a:avLst/>
              </a:prstGeom>
              <a:blipFill>
                <a:blip r:embed="rId3"/>
                <a:stretch>
                  <a:fillRect l="-1639" t="-48077" b="-10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FACDA0-A458-5E4B-B359-45ED62F5DDB7}"/>
                  </a:ext>
                </a:extLst>
              </p:cNvPr>
              <p:cNvSpPr/>
              <p:nvPr/>
            </p:nvSpPr>
            <p:spPr>
              <a:xfrm>
                <a:off x="344385" y="3111029"/>
                <a:ext cx="8193974" cy="1507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Multiclass classification: </a:t>
                </a:r>
                <a:r>
                  <a:rPr lang="en-US" sz="2800" dirty="0"/>
                  <a:t>Cross entropy for </a:t>
                </a:r>
                <a:r>
                  <a:rPr lang="en-US" sz="2800" dirty="0" err="1"/>
                  <a:t>Softmax</a:t>
                </a:r>
                <a:endParaRPr lang="en-US" sz="280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000" i="0">
                              <a:latin typeface="Cambria Math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charset="0"/>
                            </a:rPr>
                            <m:t>xamples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charset="0"/>
                                </a:rPr>
                                <m:t>classes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FACDA0-A458-5E4B-B359-45ED62F5D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85" y="3111029"/>
                <a:ext cx="8193974" cy="1507657"/>
              </a:xfrm>
              <a:prstGeom prst="rect">
                <a:avLst/>
              </a:prstGeom>
              <a:blipFill>
                <a:blip r:embed="rId4"/>
                <a:stretch>
                  <a:fillRect l="-1393" t="-2833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AA0384-2A8A-E14F-A385-DFD13934963D}"/>
                  </a:ext>
                </a:extLst>
              </p:cNvPr>
              <p:cNvSpPr/>
              <p:nvPr/>
            </p:nvSpPr>
            <p:spPr>
              <a:xfrm>
                <a:off x="346364" y="1509450"/>
                <a:ext cx="7315200" cy="1507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Binary classification: </a:t>
                </a:r>
                <a:r>
                  <a:rPr lang="en-US" sz="2800" dirty="0"/>
                  <a:t>Cross entropy for logistic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000" i="0">
                              <a:latin typeface="Cambria Math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charset="0"/>
                            </a:rPr>
                            <m:t>xamples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 i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000" i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charset="0"/>
                            </a:rPr>
                            <m:t>ln</m:t>
                          </m:r>
                          <m:r>
                            <a:rPr lang="en-US" sz="2000" i="0">
                              <a:latin typeface="Cambria Math" charset="0"/>
                            </a:rPr>
                            <m:t>(1−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charset="0"/>
                            </a:rPr>
                            <m:t>p</m:t>
                          </m:r>
                          <m:r>
                            <a:rPr lang="en-US" sz="2000" i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AA0384-2A8A-E14F-A385-DFD139349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4" y="1509450"/>
                <a:ext cx="7315200" cy="1507657"/>
              </a:xfrm>
              <a:prstGeom prst="rect">
                <a:avLst/>
              </a:prstGeom>
              <a:blipFill>
                <a:blip r:embed="rId5"/>
                <a:stretch>
                  <a:fillRect l="-1560" t="-28333" r="-867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76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Course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sz="2800" b="1" dirty="0"/>
              <a:t>Day 1</a:t>
            </a:r>
            <a:r>
              <a:rPr lang="en-US" sz="2800" dirty="0"/>
              <a:t>: Introduction to ML, Model Building, Text Processing, Bag of Words (</a:t>
            </a:r>
            <a:r>
              <a:rPr lang="en-US" sz="2800" dirty="0" err="1"/>
              <a:t>BoW</a:t>
            </a:r>
            <a:r>
              <a:rPr lang="en-US" sz="2800" dirty="0"/>
              <a:t>), and K Nearest Neighbors Model (KNN)</a:t>
            </a:r>
          </a:p>
          <a:p>
            <a:pPr marL="285750" indent="-285750"/>
            <a:r>
              <a:rPr lang="en-US" sz="2800" b="1" dirty="0"/>
              <a:t>Day 2: </a:t>
            </a:r>
            <a:r>
              <a:rPr lang="en-US" sz="2800" dirty="0"/>
              <a:t>Tree-based Models</a:t>
            </a:r>
            <a:r>
              <a:rPr lang="en-US" sz="2800" b="1" dirty="0"/>
              <a:t>, </a:t>
            </a:r>
            <a:r>
              <a:rPr lang="en-US" sz="2800" dirty="0"/>
              <a:t>Regression Models, Optimization, Regularization, Hyperparameter Tuning, and AWS AI/ML Services</a:t>
            </a:r>
          </a:p>
          <a:p>
            <a:pPr marL="285750" indent="-285750"/>
            <a:r>
              <a:rPr lang="en-US" sz="2800" b="1" dirty="0"/>
              <a:t>Day 3: </a:t>
            </a:r>
            <a:r>
              <a:rPr lang="en-US" sz="2800" dirty="0"/>
              <a:t>Neural Networks, Word Embeddings, Recurrent Neural Networks (RNN), and Transformers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/>
            <a:r>
              <a:rPr lang="en-US" sz="2800" b="1" dirty="0"/>
              <a:t>Day 4: </a:t>
            </a:r>
            <a:r>
              <a:rPr lang="en-US" sz="2800" dirty="0"/>
              <a:t>Tabular Data, </a:t>
            </a:r>
            <a:r>
              <a:rPr lang="en-US" sz="2800" dirty="0" err="1"/>
              <a:t>AutoGluon</a:t>
            </a:r>
            <a:r>
              <a:rPr lang="en-US" sz="2800" dirty="0"/>
              <a:t>, Image Classification, Convolutional Neural Networks (CNN), and Transfer Learning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96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Neural Networks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Update the weights by applying </a:t>
            </a:r>
            <a:r>
              <a:rPr lang="en-US" sz="2800" b="1" dirty="0"/>
              <a:t>the gradient descent method </a:t>
            </a:r>
            <a:r>
              <a:rPr lang="en-US" sz="2800" dirty="0"/>
              <a:t>and</a:t>
            </a:r>
            <a:r>
              <a:rPr lang="en-US" sz="2800" b="1" dirty="0"/>
              <a:t> backpropagation</a:t>
            </a:r>
            <a:r>
              <a:rPr lang="en-US" sz="2800" dirty="0"/>
              <a:t>. </a:t>
            </a:r>
            <a:r>
              <a:rPr lang="en-US" sz="2800" dirty="0">
                <a:hlinkClick r:id="rId2"/>
              </a:rPr>
              <a:t>More details</a:t>
            </a:r>
            <a:r>
              <a:rPr lang="en-US" sz="2800" dirty="0"/>
              <a:t>.</a:t>
            </a:r>
          </a:p>
          <a:p>
            <a:r>
              <a:rPr lang="en-US" sz="2800" dirty="0"/>
              <a:t>Cost function is selected according to problem: </a:t>
            </a:r>
            <a:r>
              <a:rPr lang="en-US" sz="2800" b="1" dirty="0"/>
              <a:t>Binary, Multi-class Classification or Regression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/>
              <a:t>Weight update formula: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30AA6B-1A7C-F945-8939-9BC8517446FF}"/>
              </a:ext>
            </a:extLst>
          </p:cNvPr>
          <p:cNvSpPr/>
          <p:nvPr/>
        </p:nvSpPr>
        <p:spPr>
          <a:xfrm>
            <a:off x="4853915" y="4140874"/>
            <a:ext cx="791599" cy="107051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645EF1-2655-DA4B-B93C-C4AD81D480E7}"/>
                  </a:ext>
                </a:extLst>
              </p:cNvPr>
              <p:cNvSpPr/>
              <p:nvPr/>
            </p:nvSpPr>
            <p:spPr>
              <a:xfrm>
                <a:off x="964294" y="4287694"/>
                <a:ext cx="4658135" cy="7764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learning</m:t>
                    </m:r>
                    <m:r>
                      <a:rPr lang="en-US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sz="28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en-US" sz="2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645EF1-2655-DA4B-B93C-C4AD81D48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94" y="4287694"/>
                <a:ext cx="4658135" cy="776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7E8826-37F1-4F45-9181-9D8C81B5DECC}"/>
              </a:ext>
            </a:extLst>
          </p:cNvPr>
          <p:cNvCxnSpPr/>
          <p:nvPr/>
        </p:nvCxnSpPr>
        <p:spPr>
          <a:xfrm>
            <a:off x="5794529" y="4829284"/>
            <a:ext cx="849194" cy="23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1333F2-8059-2148-A29D-BCB853D916CB}"/>
                  </a:ext>
                </a:extLst>
              </p:cNvPr>
              <p:cNvSpPr txBox="1"/>
              <p:nvPr/>
            </p:nvSpPr>
            <p:spPr>
              <a:xfrm>
                <a:off x="6694438" y="5086230"/>
                <a:ext cx="39550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Gradient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1333F2-8059-2148-A29D-BCB853D91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38" y="5086230"/>
                <a:ext cx="3955044" cy="461665"/>
              </a:xfrm>
              <a:prstGeom prst="rect">
                <a:avLst/>
              </a:prstGeom>
              <a:blipFill>
                <a:blip r:embed="rId4"/>
                <a:stretch>
                  <a:fillRect l="-2236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C01536-5948-CF41-9A18-6DD192A8FD8B}"/>
              </a:ext>
            </a:extLst>
          </p:cNvPr>
          <p:cNvSpPr txBox="1"/>
          <p:nvPr/>
        </p:nvSpPr>
        <p:spPr>
          <a:xfrm>
            <a:off x="6717343" y="4313152"/>
            <a:ext cx="189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C: Cost</a:t>
            </a:r>
          </a:p>
        </p:txBody>
      </p:sp>
    </p:spTree>
    <p:extLst>
      <p:ext uri="{BB962C8B-B14F-4D97-AF65-F5344CB8AC3E}">
        <p14:creationId xmlns:p14="http://schemas.microsoft.com/office/powerpoint/2010/main" val="103475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Regularization technique to </a:t>
            </a:r>
            <a:r>
              <a:rPr lang="en-US" sz="2400" b="1" dirty="0">
                <a:solidFill>
                  <a:schemeClr val="accent3"/>
                </a:solidFill>
              </a:rPr>
              <a:t>prevent overfitting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chemeClr val="accent3"/>
                </a:solidFill>
              </a:rPr>
              <a:t>Randomly</a:t>
            </a:r>
            <a:r>
              <a:rPr lang="en-US" sz="2400" dirty="0"/>
              <a:t> removes some nodes with a </a:t>
            </a:r>
            <a:r>
              <a:rPr lang="en-US" sz="2400" b="1" dirty="0">
                <a:solidFill>
                  <a:schemeClr val="accent3"/>
                </a:solidFill>
              </a:rPr>
              <a:t>fixed probability</a:t>
            </a:r>
            <a:r>
              <a:rPr lang="en-US" sz="2400" dirty="0"/>
              <a:t> during the training.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38CD7-A740-7240-9C9F-56FF0309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32" y="2479741"/>
            <a:ext cx="7403988" cy="3068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B43AB-79C2-6942-A7DA-A838DAE8F7E0}"/>
              </a:ext>
            </a:extLst>
          </p:cNvPr>
          <p:cNvSpPr txBox="1"/>
          <p:nvPr/>
        </p:nvSpPr>
        <p:spPr>
          <a:xfrm>
            <a:off x="8951843" y="5052392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>
                <a:hlinkClick r:id="rId3"/>
              </a:rPr>
              <a:t>More details.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6459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In this exercise, we implement neural networks using the Gluon Library.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Gluon</a:t>
            </a:r>
            <a:r>
              <a:rPr lang="en-US" sz="2800" dirty="0"/>
              <a:t> is an open source deep learning library.</a:t>
            </a:r>
          </a:p>
          <a:p>
            <a:r>
              <a:rPr lang="en-US" sz="2800" dirty="0"/>
              <a:t>The exercise covers the following topics:</a:t>
            </a:r>
          </a:p>
          <a:p>
            <a:pPr marL="778857" lvl="1" indent="-342900"/>
            <a:r>
              <a:rPr lang="en-US" sz="2800" dirty="0"/>
              <a:t>Sequential module</a:t>
            </a:r>
          </a:p>
          <a:p>
            <a:pPr marL="778857" lvl="1" indent="-342900"/>
            <a:r>
              <a:rPr lang="en-US" sz="2800" dirty="0"/>
              <a:t>Loss functions</a:t>
            </a:r>
          </a:p>
          <a:p>
            <a:pPr marL="778857" lvl="1" indent="-342900"/>
            <a:r>
              <a:rPr lang="en-US" sz="2800" dirty="0"/>
              <a:t>Trainer module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“EMBK-NLP-DAY3-NN-NB.ipynb”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5C10D2-2FC0-7842-8CE2-18733C30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8806" y="2530282"/>
            <a:ext cx="3221774" cy="10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9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077493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One-hot-encoding: </a:t>
            </a:r>
            <a:r>
              <a:rPr lang="en-US" sz="2800" dirty="0"/>
              <a:t>We can represent each word in a vocabulary with one-hot codes. </a:t>
            </a:r>
          </a:p>
          <a:p>
            <a:pPr marL="0" indent="0">
              <a:buNone/>
            </a:pPr>
            <a:r>
              <a:rPr lang="en-US" sz="2800" b="1" dirty="0"/>
              <a:t>Example: </a:t>
            </a:r>
            <a:r>
              <a:rPr lang="en-US" sz="2800" dirty="0"/>
              <a:t>Assume a vocabulary </a:t>
            </a:r>
            <a:r>
              <a:rPr lang="en-US" sz="2800" b="1" dirty="0"/>
              <a:t>V</a:t>
            </a:r>
            <a:r>
              <a:rPr lang="en-US" sz="2800" dirty="0"/>
              <a:t> of size 10,000</a:t>
            </a:r>
          </a:p>
          <a:p>
            <a:pPr marL="0" indent="0">
              <a:buNone/>
            </a:pPr>
            <a:r>
              <a:rPr lang="en-US" sz="2400" dirty="0"/>
              <a:t>V = [&lt;UNKN&gt;, a, about, …, zombie]    (&lt;UNKN&gt; is reserved for unknown words)</a:t>
            </a:r>
          </a:p>
          <a:p>
            <a:pPr marL="0" indent="0">
              <a:buNone/>
            </a:pPr>
            <a:endParaRPr lang="en-US" sz="24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8D2611-91F3-B448-AA64-A9C919706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779266"/>
              </p:ext>
            </p:extLst>
          </p:nvPr>
        </p:nvGraphicFramePr>
        <p:xfrm>
          <a:off x="1441924" y="3330442"/>
          <a:ext cx="3442897" cy="26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150">
                  <a:extLst>
                    <a:ext uri="{9D8B030D-6E8A-4147-A177-3AD203B41FA5}">
                      <a16:colId xmlns:a16="http://schemas.microsoft.com/office/drawing/2014/main" val="924740822"/>
                    </a:ext>
                  </a:extLst>
                </a:gridCol>
                <a:gridCol w="2189747">
                  <a:extLst>
                    <a:ext uri="{9D8B030D-6E8A-4147-A177-3AD203B41FA5}">
                      <a16:colId xmlns:a16="http://schemas.microsoft.com/office/drawing/2014/main" val="4114018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32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&lt;UNKN&gt;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[1, 0, 0, …., 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59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[0, 1, 0, …., 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7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[0, 0, 1, …., 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0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83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39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zombie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[0, 0, 0, …., 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72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81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Let’s look at the following words and their codes:</a:t>
            </a:r>
          </a:p>
          <a:p>
            <a:pPr marL="0" indent="0">
              <a:buNone/>
            </a:pPr>
            <a:endParaRPr lang="en-US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D27B00-E50B-9D4A-BB8B-A584FD951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25931"/>
              </p:ext>
            </p:extLst>
          </p:nvPr>
        </p:nvGraphicFramePr>
        <p:xfrm>
          <a:off x="694208" y="1901879"/>
          <a:ext cx="7162416" cy="419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736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9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126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73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02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14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078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89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947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79F4BD9-A774-2A45-B1AE-95A1178316BA}"/>
              </a:ext>
            </a:extLst>
          </p:cNvPr>
          <p:cNvSpPr txBox="1"/>
          <p:nvPr/>
        </p:nvSpPr>
        <p:spPr>
          <a:xfrm>
            <a:off x="8662736" y="2105561"/>
            <a:ext cx="2673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One-hot-encoding can’t capture the semantic relationships between words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55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Let’s look at the following words and their codes:</a:t>
            </a:r>
          </a:p>
          <a:p>
            <a:pPr marL="0" indent="0">
              <a:buNone/>
            </a:pPr>
            <a:endParaRPr lang="en-US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D27B00-E50B-9D4A-BB8B-A584FD951A6C}"/>
              </a:ext>
            </a:extLst>
          </p:cNvPr>
          <p:cNvGraphicFramePr>
            <a:graphicFrameLocks noGrp="1"/>
          </p:cNvGraphicFramePr>
          <p:nvPr/>
        </p:nvGraphicFramePr>
        <p:xfrm>
          <a:off x="694208" y="1901879"/>
          <a:ext cx="7162416" cy="419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736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193736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9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126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73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02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14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078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89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947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79F4BD9-A774-2A45-B1AE-95A1178316BA}"/>
              </a:ext>
            </a:extLst>
          </p:cNvPr>
          <p:cNvSpPr txBox="1"/>
          <p:nvPr/>
        </p:nvSpPr>
        <p:spPr>
          <a:xfrm>
            <a:off x="8662736" y="2105561"/>
            <a:ext cx="2673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One-hot-encoding can’t capture the semantic relationships between words.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C99757-73A9-B940-A83F-04CAAB15E551}"/>
              </a:ext>
            </a:extLst>
          </p:cNvPr>
          <p:cNvSpPr/>
          <p:nvPr/>
        </p:nvSpPr>
        <p:spPr>
          <a:xfrm>
            <a:off x="8662736" y="4208742"/>
            <a:ext cx="26738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What if we were able to assign values to each word?</a:t>
            </a:r>
          </a:p>
        </p:txBody>
      </p:sp>
    </p:spTree>
    <p:extLst>
      <p:ext uri="{BB962C8B-B14F-4D97-AF65-F5344CB8AC3E}">
        <p14:creationId xmlns:p14="http://schemas.microsoft.com/office/powerpoint/2010/main" val="4157176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6FCC41-5EE2-C14F-AAF2-A173E04BB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799451"/>
              </p:ext>
            </p:extLst>
          </p:nvPr>
        </p:nvGraphicFramePr>
        <p:xfrm>
          <a:off x="1163440" y="1745469"/>
          <a:ext cx="7162414" cy="7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3202">
                  <a:extLst>
                    <a:ext uri="{9D8B030D-6E8A-4147-A177-3AD203B41FA5}">
                      <a16:colId xmlns:a16="http://schemas.microsoft.com/office/drawing/2014/main" val="3958669364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A74BA9B-6B06-DC43-ABEC-5EF082DBE982}"/>
              </a:ext>
            </a:extLst>
          </p:cNvPr>
          <p:cNvSpPr/>
          <p:nvPr/>
        </p:nvSpPr>
        <p:spPr>
          <a:xfrm>
            <a:off x="8807115" y="1745469"/>
            <a:ext cx="26738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start adding features and assign a number for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111801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6FCC41-5EE2-C14F-AAF2-A173E04BB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25479"/>
              </p:ext>
            </p:extLst>
          </p:nvPr>
        </p:nvGraphicFramePr>
        <p:xfrm>
          <a:off x="1163440" y="1745469"/>
          <a:ext cx="7162414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3202">
                  <a:extLst>
                    <a:ext uri="{9D8B030D-6E8A-4147-A177-3AD203B41FA5}">
                      <a16:colId xmlns:a16="http://schemas.microsoft.com/office/drawing/2014/main" val="3958669364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9578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11497BB-F0D2-9049-B456-392C9641F17A}"/>
              </a:ext>
            </a:extLst>
          </p:cNvPr>
          <p:cNvSpPr/>
          <p:nvPr/>
        </p:nvSpPr>
        <p:spPr>
          <a:xfrm>
            <a:off x="8807115" y="1745469"/>
            <a:ext cx="26738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start adding features and assign a number for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3261814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6FCC41-5EE2-C14F-AAF2-A173E04BB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81027"/>
              </p:ext>
            </p:extLst>
          </p:nvPr>
        </p:nvGraphicFramePr>
        <p:xfrm>
          <a:off x="1163440" y="1745469"/>
          <a:ext cx="716241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3202">
                  <a:extLst>
                    <a:ext uri="{9D8B030D-6E8A-4147-A177-3AD203B41FA5}">
                      <a16:colId xmlns:a16="http://schemas.microsoft.com/office/drawing/2014/main" val="3958669364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48639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2BD0A26-B504-8348-BC48-1CB858B41A8F}"/>
              </a:ext>
            </a:extLst>
          </p:cNvPr>
          <p:cNvSpPr/>
          <p:nvPr/>
        </p:nvSpPr>
        <p:spPr>
          <a:xfrm>
            <a:off x="8807115" y="1745469"/>
            <a:ext cx="26738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start adding features and assign a number for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78376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42410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6FCC41-5EE2-C14F-AAF2-A173E04BB34D}"/>
              </a:ext>
            </a:extLst>
          </p:cNvPr>
          <p:cNvGraphicFramePr>
            <a:graphicFrameLocks noGrp="1"/>
          </p:cNvGraphicFramePr>
          <p:nvPr/>
        </p:nvGraphicFramePr>
        <p:xfrm>
          <a:off x="1163440" y="1745469"/>
          <a:ext cx="7162414" cy="190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3202">
                  <a:extLst>
                    <a:ext uri="{9D8B030D-6E8A-4147-A177-3AD203B41FA5}">
                      <a16:colId xmlns:a16="http://schemas.microsoft.com/office/drawing/2014/main" val="3958669364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48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23025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3BB218D-C50D-B740-B86E-FF4985304442}"/>
              </a:ext>
            </a:extLst>
          </p:cNvPr>
          <p:cNvSpPr/>
          <p:nvPr/>
        </p:nvSpPr>
        <p:spPr>
          <a:xfrm>
            <a:off x="8807115" y="1745469"/>
            <a:ext cx="26738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start adding features and assign a number for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862855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6FCC41-5EE2-C14F-AAF2-A173E04BB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51926"/>
              </p:ext>
            </p:extLst>
          </p:nvPr>
        </p:nvGraphicFramePr>
        <p:xfrm>
          <a:off x="1163440" y="1745469"/>
          <a:ext cx="7162414" cy="30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3202">
                  <a:extLst>
                    <a:ext uri="{9D8B030D-6E8A-4147-A177-3AD203B41FA5}">
                      <a16:colId xmlns:a16="http://schemas.microsoft.com/office/drawing/2014/main" val="3958669364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2274582411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852874582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138181850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089625539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1234992857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379408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5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48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230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9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8292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591124D-448D-1C4F-8363-532C16B40F74}"/>
              </a:ext>
            </a:extLst>
          </p:cNvPr>
          <p:cNvSpPr txBox="1"/>
          <p:nvPr/>
        </p:nvSpPr>
        <p:spPr>
          <a:xfrm>
            <a:off x="8807115" y="4017896"/>
            <a:ext cx="2673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We will call these set of numbers:        “</a:t>
            </a:r>
            <a:r>
              <a:rPr lang="en-US" sz="2400" b="1" dirty="0">
                <a:solidFill>
                  <a:schemeClr val="accent3"/>
                </a:solidFill>
              </a:rPr>
              <a:t>Word Vectors</a:t>
            </a:r>
            <a:r>
              <a:rPr lang="en-US" sz="2400" b="1" dirty="0"/>
              <a:t>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E3C2B-1844-1144-8AB2-F470788EE1EF}"/>
              </a:ext>
            </a:extLst>
          </p:cNvPr>
          <p:cNvSpPr/>
          <p:nvPr/>
        </p:nvSpPr>
        <p:spPr>
          <a:xfrm>
            <a:off x="8807115" y="1745469"/>
            <a:ext cx="26738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start adding features and assign a number for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259387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Word2Vec</a:t>
            </a:r>
            <a:r>
              <a:rPr lang="en-US" sz="2800" dirty="0"/>
              <a:t> is a two layer neural network that produces </a:t>
            </a:r>
            <a:r>
              <a:rPr lang="en-US" sz="2800" b="1" dirty="0">
                <a:solidFill>
                  <a:srgbClr val="00B050"/>
                </a:solidFill>
              </a:rPr>
              <a:t>word vectors </a:t>
            </a:r>
            <a:r>
              <a:rPr lang="en-US" sz="2800" dirty="0"/>
              <a:t>also called “</a:t>
            </a:r>
            <a:r>
              <a:rPr lang="en-US" sz="2800" b="1" dirty="0">
                <a:solidFill>
                  <a:srgbClr val="00B050"/>
                </a:solidFill>
              </a:rPr>
              <a:t>word embeddings</a:t>
            </a:r>
            <a:r>
              <a:rPr lang="en-US" sz="2800" dirty="0"/>
              <a:t>”. </a:t>
            </a:r>
          </a:p>
          <a:p>
            <a:pPr marL="0" indent="0">
              <a:buNone/>
            </a:pPr>
            <a:r>
              <a:rPr lang="en-US" sz="2800" dirty="0"/>
              <a:t>This model produces </a:t>
            </a:r>
            <a:r>
              <a:rPr lang="en-US" sz="2800" dirty="0">
                <a:solidFill>
                  <a:srgbClr val="00B050"/>
                </a:solidFill>
              </a:rPr>
              <a:t>similar vectors </a:t>
            </a:r>
            <a:r>
              <a:rPr lang="en-US" sz="2800" dirty="0"/>
              <a:t>for semantically </a:t>
            </a:r>
            <a:r>
              <a:rPr lang="en-US" sz="2800" dirty="0">
                <a:solidFill>
                  <a:srgbClr val="00B050"/>
                </a:solidFill>
              </a:rPr>
              <a:t>similar words</a:t>
            </a:r>
            <a:r>
              <a:rPr lang="en-US" sz="2800" dirty="0"/>
              <a:t>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5D14E-5669-F74D-878D-292D82222A0D}"/>
              </a:ext>
            </a:extLst>
          </p:cNvPr>
          <p:cNvSpPr txBox="1"/>
          <p:nvPr/>
        </p:nvSpPr>
        <p:spPr>
          <a:xfrm>
            <a:off x="903957" y="3546206"/>
            <a:ext cx="2200190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Intuition, curiosity, and the power of wandering </a:t>
            </a:r>
          </a:p>
          <a:p>
            <a:r>
              <a:rPr lang="en-US" sz="800" dirty="0"/>
              <a:t>From very early on in Amazon’s life, we knew we wanted to create a culture of builders – people who are curious, explorers. They like to invent. Even when they’re experts, they are “fresh” with a beginner’s mind. They see the way we do things as just the way we do things now. A builder’s mentality helps us approach big, hard-to-solve opportunities with a humble conviction that success can come through iteration: invent, launch, reinvent, relaunch, start over, rinse, repeat, again and again. They know the path to success is anything but straight. </a:t>
            </a:r>
          </a:p>
          <a:p>
            <a:r>
              <a:rPr lang="en-US" sz="800" dirty="0"/>
              <a:t>Sometimes (often actually) in business, you do know where you’re going……….</a:t>
            </a:r>
            <a:endParaRPr lang="en-US" sz="800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5726A-B6E8-2540-BD95-5A07E2FAF9B0}"/>
              </a:ext>
            </a:extLst>
          </p:cNvPr>
          <p:cNvSpPr/>
          <p:nvPr/>
        </p:nvSpPr>
        <p:spPr>
          <a:xfrm>
            <a:off x="4318874" y="4087627"/>
            <a:ext cx="2466474" cy="962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Word2Vec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D34096E-F4F7-0E45-B4FA-B61FF75C4801}"/>
              </a:ext>
            </a:extLst>
          </p:cNvPr>
          <p:cNvSpPr/>
          <p:nvPr/>
        </p:nvSpPr>
        <p:spPr>
          <a:xfrm>
            <a:off x="3313896" y="4389110"/>
            <a:ext cx="782053" cy="35956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44065E-BD8A-704B-9B50-FE8CE1B8E17B}"/>
              </a:ext>
            </a:extLst>
          </p:cNvPr>
          <p:cNvSpPr/>
          <p:nvPr/>
        </p:nvSpPr>
        <p:spPr>
          <a:xfrm>
            <a:off x="7008273" y="4389110"/>
            <a:ext cx="782053" cy="35956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88F92-F828-584B-90A4-C14DD38804D9}"/>
              </a:ext>
            </a:extLst>
          </p:cNvPr>
          <p:cNvSpPr txBox="1"/>
          <p:nvPr/>
        </p:nvSpPr>
        <p:spPr>
          <a:xfrm>
            <a:off x="903957" y="3045443"/>
            <a:ext cx="220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Text Corpus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3C151-AA18-5C40-81F9-9215868982F9}"/>
              </a:ext>
            </a:extLst>
          </p:cNvPr>
          <p:cNvSpPr txBox="1"/>
          <p:nvPr/>
        </p:nvSpPr>
        <p:spPr>
          <a:xfrm>
            <a:off x="8605886" y="3045442"/>
            <a:ext cx="283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Embedding Matrix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36EE0A2-6A08-1B4B-9F30-69AE77184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32654"/>
              </p:ext>
            </p:extLst>
          </p:nvPr>
        </p:nvGraphicFramePr>
        <p:xfrm>
          <a:off x="7992869" y="3769993"/>
          <a:ext cx="3371061" cy="17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130">
                  <a:extLst>
                    <a:ext uri="{9D8B030D-6E8A-4147-A177-3AD203B41FA5}">
                      <a16:colId xmlns:a16="http://schemas.microsoft.com/office/drawing/2014/main" val="3977107827"/>
                    </a:ext>
                  </a:extLst>
                </a:gridCol>
                <a:gridCol w="2711931">
                  <a:extLst>
                    <a:ext uri="{9D8B030D-6E8A-4147-A177-3AD203B41FA5}">
                      <a16:colId xmlns:a16="http://schemas.microsoft.com/office/drawing/2014/main" val="2730050700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D-dimensional vector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928732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ad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176714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amazon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6715495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128692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1865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….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96587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en-US" sz="1000" b="1" dirty="0"/>
                        <a:t>zoom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854723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B899987-3803-EC4D-8C37-50A7A4CA1FCE}"/>
              </a:ext>
            </a:extLst>
          </p:cNvPr>
          <p:cNvSpPr/>
          <p:nvPr/>
        </p:nvSpPr>
        <p:spPr>
          <a:xfrm>
            <a:off x="8893616" y="4061794"/>
            <a:ext cx="2167128" cy="256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235988-1166-8A48-96EF-C98AED1135BB}"/>
              </a:ext>
            </a:extLst>
          </p:cNvPr>
          <p:cNvSpPr/>
          <p:nvPr/>
        </p:nvSpPr>
        <p:spPr>
          <a:xfrm>
            <a:off x="8925218" y="4085955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756C1F-762D-4A40-A012-122D5DCA4C4A}"/>
              </a:ext>
            </a:extLst>
          </p:cNvPr>
          <p:cNvSpPr/>
          <p:nvPr/>
        </p:nvSpPr>
        <p:spPr>
          <a:xfrm>
            <a:off x="9195468" y="4083201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7C9C13-2FEA-C84F-9FEE-8B1BE7C4065C}"/>
              </a:ext>
            </a:extLst>
          </p:cNvPr>
          <p:cNvSpPr/>
          <p:nvPr/>
        </p:nvSpPr>
        <p:spPr>
          <a:xfrm>
            <a:off x="9465718" y="4083201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10947D-E2AA-C54C-A963-7785F6E5E312}"/>
              </a:ext>
            </a:extLst>
          </p:cNvPr>
          <p:cNvSpPr/>
          <p:nvPr/>
        </p:nvSpPr>
        <p:spPr>
          <a:xfrm>
            <a:off x="9747543" y="4083201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47B608-F88B-ED47-8544-244C8BD613E5}"/>
              </a:ext>
            </a:extLst>
          </p:cNvPr>
          <p:cNvSpPr/>
          <p:nvPr/>
        </p:nvSpPr>
        <p:spPr>
          <a:xfrm>
            <a:off x="10032079" y="4090381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D9CF9A-A7A7-434F-8230-C2D303BAB164}"/>
              </a:ext>
            </a:extLst>
          </p:cNvPr>
          <p:cNvSpPr/>
          <p:nvPr/>
        </p:nvSpPr>
        <p:spPr>
          <a:xfrm>
            <a:off x="10302329" y="408762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36290D-FCD8-D448-8A08-6B3681F39D39}"/>
              </a:ext>
            </a:extLst>
          </p:cNvPr>
          <p:cNvSpPr/>
          <p:nvPr/>
        </p:nvSpPr>
        <p:spPr>
          <a:xfrm>
            <a:off x="10572579" y="408762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0C795B-3CC7-2C45-A64F-08895ED1543C}"/>
              </a:ext>
            </a:extLst>
          </p:cNvPr>
          <p:cNvSpPr/>
          <p:nvPr/>
        </p:nvSpPr>
        <p:spPr>
          <a:xfrm>
            <a:off x="10842829" y="408762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834935-7DD1-5C49-A89C-945F5DF9E8D4}"/>
              </a:ext>
            </a:extLst>
          </p:cNvPr>
          <p:cNvSpPr/>
          <p:nvPr/>
        </p:nvSpPr>
        <p:spPr>
          <a:xfrm>
            <a:off x="8887388" y="4343730"/>
            <a:ext cx="2167128" cy="256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F9D8D9D-669B-F54D-A648-5C024B710D6E}"/>
              </a:ext>
            </a:extLst>
          </p:cNvPr>
          <p:cNvSpPr/>
          <p:nvPr/>
        </p:nvSpPr>
        <p:spPr>
          <a:xfrm>
            <a:off x="8918990" y="4367891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64CEEA-38DB-4745-9E05-DF2E5374C271}"/>
              </a:ext>
            </a:extLst>
          </p:cNvPr>
          <p:cNvSpPr/>
          <p:nvPr/>
        </p:nvSpPr>
        <p:spPr>
          <a:xfrm>
            <a:off x="9189240" y="436513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8CD887-B9F8-274B-A098-9F44739515B7}"/>
              </a:ext>
            </a:extLst>
          </p:cNvPr>
          <p:cNvSpPr/>
          <p:nvPr/>
        </p:nvSpPr>
        <p:spPr>
          <a:xfrm>
            <a:off x="9459490" y="436513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AFDCBC0-2133-8E43-9901-C7714FEB83A4}"/>
              </a:ext>
            </a:extLst>
          </p:cNvPr>
          <p:cNvSpPr/>
          <p:nvPr/>
        </p:nvSpPr>
        <p:spPr>
          <a:xfrm>
            <a:off x="9741315" y="436513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211DD5-B7A0-5B4F-8671-C4F4B377F84F}"/>
              </a:ext>
            </a:extLst>
          </p:cNvPr>
          <p:cNvSpPr/>
          <p:nvPr/>
        </p:nvSpPr>
        <p:spPr>
          <a:xfrm>
            <a:off x="10025851" y="4372317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4F76C1-5EF3-1D4B-9B68-E4EC9535F3CA}"/>
              </a:ext>
            </a:extLst>
          </p:cNvPr>
          <p:cNvSpPr/>
          <p:nvPr/>
        </p:nvSpPr>
        <p:spPr>
          <a:xfrm>
            <a:off x="10296101" y="4369563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049A195-A8EA-A84B-8DC2-085C1E4FB756}"/>
              </a:ext>
            </a:extLst>
          </p:cNvPr>
          <p:cNvSpPr/>
          <p:nvPr/>
        </p:nvSpPr>
        <p:spPr>
          <a:xfrm>
            <a:off x="10566351" y="4369563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BB3E54-DFFC-014B-BD76-31DBF7C2184E}"/>
              </a:ext>
            </a:extLst>
          </p:cNvPr>
          <p:cNvSpPr/>
          <p:nvPr/>
        </p:nvSpPr>
        <p:spPr>
          <a:xfrm>
            <a:off x="10836601" y="4369563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9176FC1-A720-DF48-8381-2523C0D09BD8}"/>
              </a:ext>
            </a:extLst>
          </p:cNvPr>
          <p:cNvSpPr/>
          <p:nvPr/>
        </p:nvSpPr>
        <p:spPr>
          <a:xfrm>
            <a:off x="8900905" y="5271633"/>
            <a:ext cx="2167128" cy="256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83667F-4D11-844C-B39B-905FFE328A8A}"/>
              </a:ext>
            </a:extLst>
          </p:cNvPr>
          <p:cNvSpPr/>
          <p:nvPr/>
        </p:nvSpPr>
        <p:spPr>
          <a:xfrm>
            <a:off x="8932507" y="5295794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672D7C2-1065-734F-B90B-9EB5ABCEF7E6}"/>
              </a:ext>
            </a:extLst>
          </p:cNvPr>
          <p:cNvSpPr/>
          <p:nvPr/>
        </p:nvSpPr>
        <p:spPr>
          <a:xfrm>
            <a:off x="9202757" y="5293040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ED71AB2-9A42-C748-9C7C-67D4EFD9776D}"/>
              </a:ext>
            </a:extLst>
          </p:cNvPr>
          <p:cNvSpPr/>
          <p:nvPr/>
        </p:nvSpPr>
        <p:spPr>
          <a:xfrm>
            <a:off x="9473007" y="5293040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E24E786-65CC-C64B-8069-DC4752080C86}"/>
              </a:ext>
            </a:extLst>
          </p:cNvPr>
          <p:cNvSpPr/>
          <p:nvPr/>
        </p:nvSpPr>
        <p:spPr>
          <a:xfrm>
            <a:off x="9754832" y="5293040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3CDBF9E-16E3-4B4B-BE98-DDA2CB54FACE}"/>
              </a:ext>
            </a:extLst>
          </p:cNvPr>
          <p:cNvSpPr/>
          <p:nvPr/>
        </p:nvSpPr>
        <p:spPr>
          <a:xfrm>
            <a:off x="10039368" y="5300220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F332C98-5EDE-154A-8878-C46F2BC6720A}"/>
              </a:ext>
            </a:extLst>
          </p:cNvPr>
          <p:cNvSpPr/>
          <p:nvPr/>
        </p:nvSpPr>
        <p:spPr>
          <a:xfrm>
            <a:off x="10309618" y="5297466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1ABF798-217C-514F-9109-BAE81D82D5A5}"/>
              </a:ext>
            </a:extLst>
          </p:cNvPr>
          <p:cNvSpPr/>
          <p:nvPr/>
        </p:nvSpPr>
        <p:spPr>
          <a:xfrm>
            <a:off x="10579868" y="5297466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BFE3E8C-9353-5A4E-A978-B7995E694AEF}"/>
              </a:ext>
            </a:extLst>
          </p:cNvPr>
          <p:cNvSpPr/>
          <p:nvPr/>
        </p:nvSpPr>
        <p:spPr>
          <a:xfrm>
            <a:off x="10850118" y="5297466"/>
            <a:ext cx="192505" cy="194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4FA4891-0D15-8B48-9232-41F3991F0AE8}"/>
              </a:ext>
            </a:extLst>
          </p:cNvPr>
          <p:cNvSpPr/>
          <p:nvPr/>
        </p:nvSpPr>
        <p:spPr>
          <a:xfrm>
            <a:off x="8919031" y="4658663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5496888-CE4B-204F-8032-16B72CFD4744}"/>
              </a:ext>
            </a:extLst>
          </p:cNvPr>
          <p:cNvSpPr/>
          <p:nvPr/>
        </p:nvSpPr>
        <p:spPr>
          <a:xfrm>
            <a:off x="8920960" y="4857363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8E13E79-3B49-0A4F-A3C2-530AF0023D96}"/>
              </a:ext>
            </a:extLst>
          </p:cNvPr>
          <p:cNvSpPr/>
          <p:nvPr/>
        </p:nvSpPr>
        <p:spPr>
          <a:xfrm>
            <a:off x="8920957" y="5077283"/>
            <a:ext cx="109728" cy="109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42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Skip-gram </a:t>
            </a:r>
            <a:r>
              <a:rPr lang="en-US" sz="2800" dirty="0"/>
              <a:t>model tries to predict the context words given a center word.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320BB5-82E5-EC4D-9619-2AC250359414}"/>
              </a:ext>
            </a:extLst>
          </p:cNvPr>
          <p:cNvSpPr txBox="1"/>
          <p:nvPr/>
        </p:nvSpPr>
        <p:spPr>
          <a:xfrm>
            <a:off x="3653733" y="3138021"/>
            <a:ext cx="88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center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99FEFD-B3C1-1D4D-A346-C54685A13607}"/>
              </a:ext>
            </a:extLst>
          </p:cNvPr>
          <p:cNvSpPr txBox="1"/>
          <p:nvPr/>
        </p:nvSpPr>
        <p:spPr>
          <a:xfrm>
            <a:off x="1718287" y="3154996"/>
            <a:ext cx="1165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context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C53DFA-2220-B246-9E55-4282EC2E1539}"/>
              </a:ext>
            </a:extLst>
          </p:cNvPr>
          <p:cNvSpPr txBox="1"/>
          <p:nvPr/>
        </p:nvSpPr>
        <p:spPr>
          <a:xfrm>
            <a:off x="6306193" y="3147735"/>
            <a:ext cx="1318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context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D0F875-EA86-F349-9D73-58FB0032EC7B}"/>
              </a:ext>
            </a:extLst>
          </p:cNvPr>
          <p:cNvSpPr txBox="1"/>
          <p:nvPr/>
        </p:nvSpPr>
        <p:spPr>
          <a:xfrm>
            <a:off x="3947074" y="4381693"/>
            <a:ext cx="43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</a:t>
            </a:r>
            <a:endParaRPr 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BCD127-A276-0A4D-A55B-0415E799C680}"/>
              </a:ext>
            </a:extLst>
          </p:cNvPr>
          <p:cNvSpPr txBox="1"/>
          <p:nvPr/>
        </p:nvSpPr>
        <p:spPr>
          <a:xfrm>
            <a:off x="2293360" y="4397082"/>
            <a:ext cx="54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t-2</a:t>
            </a:r>
            <a:endParaRPr 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B13AFF-8B4C-BA4A-8759-68F32D8A4567}"/>
              </a:ext>
            </a:extLst>
          </p:cNvPr>
          <p:cNvSpPr txBox="1"/>
          <p:nvPr/>
        </p:nvSpPr>
        <p:spPr>
          <a:xfrm>
            <a:off x="2701358" y="4381693"/>
            <a:ext cx="57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t-1</a:t>
            </a:r>
            <a:endParaRPr 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C3008B-6BB8-AA4A-B518-BF78AABE565D}"/>
              </a:ext>
            </a:extLst>
          </p:cNvPr>
          <p:cNvSpPr txBox="1"/>
          <p:nvPr/>
        </p:nvSpPr>
        <p:spPr>
          <a:xfrm>
            <a:off x="5795337" y="4360046"/>
            <a:ext cx="95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t+1</a:t>
            </a:r>
            <a:endParaRPr 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0AC1A9-B5C9-CC4E-888D-14840468D4F2}"/>
              </a:ext>
            </a:extLst>
          </p:cNvPr>
          <p:cNvSpPr txBox="1"/>
          <p:nvPr/>
        </p:nvSpPr>
        <p:spPr>
          <a:xfrm>
            <a:off x="6975331" y="4355312"/>
            <a:ext cx="60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t+2</a:t>
            </a:r>
            <a:endParaRPr lang="en-US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328002-BBF4-EB42-97C8-9589FD9E87A6}"/>
              </a:ext>
            </a:extLst>
          </p:cNvPr>
          <p:cNvSpPr txBox="1"/>
          <p:nvPr/>
        </p:nvSpPr>
        <p:spPr>
          <a:xfrm>
            <a:off x="1713396" y="4363575"/>
            <a:ext cx="69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t-3</a:t>
            </a:r>
            <a:endParaRPr lang="en-US" sz="16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A39835-F9E7-DC48-BCAB-CB5F31EA9A50}"/>
              </a:ext>
            </a:extLst>
          </p:cNvPr>
          <p:cNvSpPr txBox="1"/>
          <p:nvPr/>
        </p:nvSpPr>
        <p:spPr>
          <a:xfrm>
            <a:off x="7765242" y="4381693"/>
            <a:ext cx="60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t+3</a:t>
            </a:r>
            <a:endParaRPr lang="en-US" sz="16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A20864-7CF2-AE4D-B80B-32D1190020AB}"/>
              </a:ext>
            </a:extLst>
          </p:cNvPr>
          <p:cNvSpPr txBox="1"/>
          <p:nvPr/>
        </p:nvSpPr>
        <p:spPr>
          <a:xfrm>
            <a:off x="1526011" y="3906699"/>
            <a:ext cx="6905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Echo is a smart-speaker developed by Amazon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95EED7D-1134-084D-A6F2-1106D39C8AC9}"/>
              </a:ext>
            </a:extLst>
          </p:cNvPr>
          <p:cNvSpPr txBox="1"/>
          <p:nvPr/>
        </p:nvSpPr>
        <p:spPr>
          <a:xfrm>
            <a:off x="1526011" y="2636250"/>
            <a:ext cx="7502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Echo is a smart-speaker developed by Amazon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19B00-895F-F546-8ADD-629A5BBF417B}"/>
              </a:ext>
            </a:extLst>
          </p:cNvPr>
          <p:cNvSpPr/>
          <p:nvPr/>
        </p:nvSpPr>
        <p:spPr>
          <a:xfrm>
            <a:off x="1581758" y="2681377"/>
            <a:ext cx="142320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A2605D-4CD8-AB4B-984F-229BBCE94EDE}"/>
              </a:ext>
            </a:extLst>
          </p:cNvPr>
          <p:cNvSpPr/>
          <p:nvPr/>
        </p:nvSpPr>
        <p:spPr>
          <a:xfrm>
            <a:off x="3048427" y="2681377"/>
            <a:ext cx="2264351" cy="436896"/>
          </a:xfrm>
          <a:prstGeom prst="rect">
            <a:avLst/>
          </a:prstGeom>
          <a:solidFill>
            <a:schemeClr val="accent2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5C4BEC-F288-DC4B-BC85-0F84C7E254F6}"/>
              </a:ext>
            </a:extLst>
          </p:cNvPr>
          <p:cNvSpPr/>
          <p:nvPr/>
        </p:nvSpPr>
        <p:spPr>
          <a:xfrm>
            <a:off x="5347758" y="2681377"/>
            <a:ext cx="3530022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0DE2C8-C917-5C4D-9471-A5699EC3E0CB}"/>
              </a:ext>
            </a:extLst>
          </p:cNvPr>
          <p:cNvSpPr/>
          <p:nvPr/>
        </p:nvSpPr>
        <p:spPr>
          <a:xfrm>
            <a:off x="1581757" y="3909794"/>
            <a:ext cx="825776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9CEFE62-5ACF-774B-B631-FDE53D415CC0}"/>
              </a:ext>
            </a:extLst>
          </p:cNvPr>
          <p:cNvSpPr/>
          <p:nvPr/>
        </p:nvSpPr>
        <p:spPr>
          <a:xfrm>
            <a:off x="2426709" y="3909794"/>
            <a:ext cx="32046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60A5C68-601D-6949-BCCD-120A77F8F2B6}"/>
              </a:ext>
            </a:extLst>
          </p:cNvPr>
          <p:cNvSpPr/>
          <p:nvPr/>
        </p:nvSpPr>
        <p:spPr>
          <a:xfrm>
            <a:off x="2774024" y="3909794"/>
            <a:ext cx="219366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85AC5A5-E2D0-794D-AD7C-DA8CAB69A0FA}"/>
              </a:ext>
            </a:extLst>
          </p:cNvPr>
          <p:cNvSpPr/>
          <p:nvPr/>
        </p:nvSpPr>
        <p:spPr>
          <a:xfrm>
            <a:off x="3031813" y="3909794"/>
            <a:ext cx="2264351" cy="436896"/>
          </a:xfrm>
          <a:prstGeom prst="rect">
            <a:avLst/>
          </a:prstGeom>
          <a:solidFill>
            <a:schemeClr val="accent2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5CA2E2E-75A8-1F46-929C-13FAD11D2614}"/>
              </a:ext>
            </a:extLst>
          </p:cNvPr>
          <p:cNvSpPr/>
          <p:nvPr/>
        </p:nvSpPr>
        <p:spPr>
          <a:xfrm>
            <a:off x="5347758" y="3909794"/>
            <a:ext cx="1661052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6F61CD1-F2D7-224B-9A01-E039C5279E8E}"/>
              </a:ext>
            </a:extLst>
          </p:cNvPr>
          <p:cNvSpPr/>
          <p:nvPr/>
        </p:nvSpPr>
        <p:spPr>
          <a:xfrm>
            <a:off x="7044529" y="3909794"/>
            <a:ext cx="465515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FB35398-D8FE-1642-8073-79B9C8D9E1AD}"/>
              </a:ext>
            </a:extLst>
          </p:cNvPr>
          <p:cNvSpPr/>
          <p:nvPr/>
        </p:nvSpPr>
        <p:spPr>
          <a:xfrm>
            <a:off x="7545763" y="3909794"/>
            <a:ext cx="133201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73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94FDB5-6686-6446-A556-682A05BAD9CF}"/>
              </a:ext>
            </a:extLst>
          </p:cNvPr>
          <p:cNvSpPr txBox="1"/>
          <p:nvPr/>
        </p:nvSpPr>
        <p:spPr>
          <a:xfrm>
            <a:off x="3131884" y="1898940"/>
            <a:ext cx="43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</a:t>
            </a:r>
            <a:endParaRPr 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9122A3-6DBD-B841-8F2B-7452BF1F52FD}"/>
              </a:ext>
            </a:extLst>
          </p:cNvPr>
          <p:cNvSpPr txBox="1"/>
          <p:nvPr/>
        </p:nvSpPr>
        <p:spPr>
          <a:xfrm>
            <a:off x="1478170" y="1914329"/>
            <a:ext cx="54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t-2</a:t>
            </a:r>
            <a:endParaRPr lang="en-US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08B5AA-809B-064F-9979-9636D7C8079B}"/>
              </a:ext>
            </a:extLst>
          </p:cNvPr>
          <p:cNvSpPr txBox="1"/>
          <p:nvPr/>
        </p:nvSpPr>
        <p:spPr>
          <a:xfrm>
            <a:off x="1886168" y="1898940"/>
            <a:ext cx="57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t-1</a:t>
            </a:r>
            <a:endParaRPr lang="en-US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2127F2-C4CC-2E4F-B204-7E6653A70E62}"/>
              </a:ext>
            </a:extLst>
          </p:cNvPr>
          <p:cNvSpPr txBox="1"/>
          <p:nvPr/>
        </p:nvSpPr>
        <p:spPr>
          <a:xfrm>
            <a:off x="4980147" y="1877293"/>
            <a:ext cx="95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t+1</a:t>
            </a:r>
            <a:endParaRPr lang="en-US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96F3D2-21E4-624E-AEFF-BD5A44F78EFB}"/>
              </a:ext>
            </a:extLst>
          </p:cNvPr>
          <p:cNvSpPr txBox="1"/>
          <p:nvPr/>
        </p:nvSpPr>
        <p:spPr>
          <a:xfrm>
            <a:off x="6160141" y="1872559"/>
            <a:ext cx="60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t+2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BB6736B-2CAF-0A43-9276-6D6539010CF8}"/>
              </a:ext>
            </a:extLst>
          </p:cNvPr>
          <p:cNvSpPr txBox="1"/>
          <p:nvPr/>
        </p:nvSpPr>
        <p:spPr>
          <a:xfrm>
            <a:off x="898206" y="1880822"/>
            <a:ext cx="69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t-3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FE06E4-1386-C646-9B4A-CD2833A4AC81}"/>
              </a:ext>
            </a:extLst>
          </p:cNvPr>
          <p:cNvSpPr txBox="1"/>
          <p:nvPr/>
        </p:nvSpPr>
        <p:spPr>
          <a:xfrm>
            <a:off x="6950052" y="1898940"/>
            <a:ext cx="60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t+3</a:t>
            </a:r>
            <a:endParaRPr lang="en-US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35EE55-A9A5-6F40-8ECA-94E9C9DC6D65}"/>
              </a:ext>
            </a:extLst>
          </p:cNvPr>
          <p:cNvSpPr txBox="1"/>
          <p:nvPr/>
        </p:nvSpPr>
        <p:spPr>
          <a:xfrm>
            <a:off x="710821" y="1423946"/>
            <a:ext cx="6905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Echo is a smart-speaker developed by Amazon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8055CBE-A510-8340-8C4B-AE23D47C41CF}"/>
              </a:ext>
            </a:extLst>
          </p:cNvPr>
          <p:cNvSpPr/>
          <p:nvPr/>
        </p:nvSpPr>
        <p:spPr>
          <a:xfrm>
            <a:off x="766567" y="1427041"/>
            <a:ext cx="825776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C93ABD4-AC12-014D-8FCD-0D98A082CD8A}"/>
              </a:ext>
            </a:extLst>
          </p:cNvPr>
          <p:cNvSpPr/>
          <p:nvPr/>
        </p:nvSpPr>
        <p:spPr>
          <a:xfrm>
            <a:off x="1611519" y="1427041"/>
            <a:ext cx="32046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D8018FA-FAD9-F847-9F0F-5DE7FCA571EA}"/>
              </a:ext>
            </a:extLst>
          </p:cNvPr>
          <p:cNvSpPr/>
          <p:nvPr/>
        </p:nvSpPr>
        <p:spPr>
          <a:xfrm>
            <a:off x="1958834" y="1427041"/>
            <a:ext cx="219366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91FBF7-702B-3E45-904C-AFD99A897AB5}"/>
              </a:ext>
            </a:extLst>
          </p:cNvPr>
          <p:cNvSpPr/>
          <p:nvPr/>
        </p:nvSpPr>
        <p:spPr>
          <a:xfrm>
            <a:off x="2216623" y="1427041"/>
            <a:ext cx="2264351" cy="436896"/>
          </a:xfrm>
          <a:prstGeom prst="rect">
            <a:avLst/>
          </a:prstGeom>
          <a:solidFill>
            <a:schemeClr val="accent2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0BE853-1A06-2645-A419-F154C8595771}"/>
              </a:ext>
            </a:extLst>
          </p:cNvPr>
          <p:cNvSpPr/>
          <p:nvPr/>
        </p:nvSpPr>
        <p:spPr>
          <a:xfrm>
            <a:off x="4532568" y="1427041"/>
            <a:ext cx="1661052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8E3C4F0-E136-1D46-A076-B9D4CAB9E52D}"/>
              </a:ext>
            </a:extLst>
          </p:cNvPr>
          <p:cNvSpPr/>
          <p:nvPr/>
        </p:nvSpPr>
        <p:spPr>
          <a:xfrm>
            <a:off x="6229339" y="1427041"/>
            <a:ext cx="465515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0405E17-2D99-864A-A62C-2EA5DCB4F62B}"/>
              </a:ext>
            </a:extLst>
          </p:cNvPr>
          <p:cNvSpPr/>
          <p:nvPr/>
        </p:nvSpPr>
        <p:spPr>
          <a:xfrm>
            <a:off x="6730573" y="1427041"/>
            <a:ext cx="133201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E1DB22-CC03-5848-904B-E9484E1F07A5}"/>
              </a:ext>
            </a:extLst>
          </p:cNvPr>
          <p:cNvSpPr/>
          <p:nvPr/>
        </p:nvSpPr>
        <p:spPr>
          <a:xfrm>
            <a:off x="768153" y="3074299"/>
            <a:ext cx="31144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Skip-gram model tries to predict the context words given a center word.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hlinkClick r:id="rId2"/>
              </a:rPr>
              <a:t>More details.</a:t>
            </a:r>
            <a:endParaRPr lang="en-US" sz="24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E11AB6E-81C0-7A4C-A6D8-5DF41933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61" y="2686049"/>
            <a:ext cx="6100626" cy="29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1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 (CBOW)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94FDB5-6686-6446-A556-682A05BAD9CF}"/>
              </a:ext>
            </a:extLst>
          </p:cNvPr>
          <p:cNvSpPr txBox="1"/>
          <p:nvPr/>
        </p:nvSpPr>
        <p:spPr>
          <a:xfrm>
            <a:off x="3131884" y="1898940"/>
            <a:ext cx="43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</a:t>
            </a:r>
            <a:endParaRPr 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9122A3-6DBD-B841-8F2B-7452BF1F52FD}"/>
              </a:ext>
            </a:extLst>
          </p:cNvPr>
          <p:cNvSpPr txBox="1"/>
          <p:nvPr/>
        </p:nvSpPr>
        <p:spPr>
          <a:xfrm>
            <a:off x="1478170" y="1914329"/>
            <a:ext cx="54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t-2</a:t>
            </a:r>
            <a:endParaRPr lang="en-US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08B5AA-809B-064F-9979-9636D7C8079B}"/>
              </a:ext>
            </a:extLst>
          </p:cNvPr>
          <p:cNvSpPr txBox="1"/>
          <p:nvPr/>
        </p:nvSpPr>
        <p:spPr>
          <a:xfrm>
            <a:off x="1886168" y="1898940"/>
            <a:ext cx="57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t-1</a:t>
            </a:r>
            <a:endParaRPr lang="en-US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2127F2-C4CC-2E4F-B204-7E6653A70E62}"/>
              </a:ext>
            </a:extLst>
          </p:cNvPr>
          <p:cNvSpPr txBox="1"/>
          <p:nvPr/>
        </p:nvSpPr>
        <p:spPr>
          <a:xfrm>
            <a:off x="4980147" y="1877293"/>
            <a:ext cx="95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t+1</a:t>
            </a:r>
            <a:endParaRPr lang="en-US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96F3D2-21E4-624E-AEFF-BD5A44F78EFB}"/>
              </a:ext>
            </a:extLst>
          </p:cNvPr>
          <p:cNvSpPr txBox="1"/>
          <p:nvPr/>
        </p:nvSpPr>
        <p:spPr>
          <a:xfrm>
            <a:off x="6160141" y="1872559"/>
            <a:ext cx="60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t+2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BB6736B-2CAF-0A43-9276-6D6539010CF8}"/>
              </a:ext>
            </a:extLst>
          </p:cNvPr>
          <p:cNvSpPr txBox="1"/>
          <p:nvPr/>
        </p:nvSpPr>
        <p:spPr>
          <a:xfrm>
            <a:off x="898206" y="1880822"/>
            <a:ext cx="69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t-3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FE06E4-1386-C646-9B4A-CD2833A4AC81}"/>
              </a:ext>
            </a:extLst>
          </p:cNvPr>
          <p:cNvSpPr txBox="1"/>
          <p:nvPr/>
        </p:nvSpPr>
        <p:spPr>
          <a:xfrm>
            <a:off x="6950052" y="1898940"/>
            <a:ext cx="60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</a:t>
            </a:r>
            <a:r>
              <a:rPr lang="en-US" sz="1600" baseline="-25000" dirty="0"/>
              <a:t>t+3</a:t>
            </a:r>
            <a:endParaRPr lang="en-US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35EE55-A9A5-6F40-8ECA-94E9C9DC6D65}"/>
              </a:ext>
            </a:extLst>
          </p:cNvPr>
          <p:cNvSpPr txBox="1"/>
          <p:nvPr/>
        </p:nvSpPr>
        <p:spPr>
          <a:xfrm>
            <a:off x="710821" y="1423946"/>
            <a:ext cx="6905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Echo is a smart-speaker developed by Amazon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8055CBE-A510-8340-8C4B-AE23D47C41CF}"/>
              </a:ext>
            </a:extLst>
          </p:cNvPr>
          <p:cNvSpPr/>
          <p:nvPr/>
        </p:nvSpPr>
        <p:spPr>
          <a:xfrm>
            <a:off x="766567" y="1427041"/>
            <a:ext cx="825776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C93ABD4-AC12-014D-8FCD-0D98A082CD8A}"/>
              </a:ext>
            </a:extLst>
          </p:cNvPr>
          <p:cNvSpPr/>
          <p:nvPr/>
        </p:nvSpPr>
        <p:spPr>
          <a:xfrm>
            <a:off x="1611519" y="1427041"/>
            <a:ext cx="32046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D8018FA-FAD9-F847-9F0F-5DE7FCA571EA}"/>
              </a:ext>
            </a:extLst>
          </p:cNvPr>
          <p:cNvSpPr/>
          <p:nvPr/>
        </p:nvSpPr>
        <p:spPr>
          <a:xfrm>
            <a:off x="1958834" y="1427041"/>
            <a:ext cx="219366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91FBF7-702B-3E45-904C-AFD99A897AB5}"/>
              </a:ext>
            </a:extLst>
          </p:cNvPr>
          <p:cNvSpPr/>
          <p:nvPr/>
        </p:nvSpPr>
        <p:spPr>
          <a:xfrm>
            <a:off x="2216623" y="1427041"/>
            <a:ext cx="2264351" cy="436896"/>
          </a:xfrm>
          <a:prstGeom prst="rect">
            <a:avLst/>
          </a:prstGeom>
          <a:solidFill>
            <a:schemeClr val="accent2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0BE853-1A06-2645-A419-F154C8595771}"/>
              </a:ext>
            </a:extLst>
          </p:cNvPr>
          <p:cNvSpPr/>
          <p:nvPr/>
        </p:nvSpPr>
        <p:spPr>
          <a:xfrm>
            <a:off x="4532568" y="1427041"/>
            <a:ext cx="1661052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8E3C4F0-E136-1D46-A076-B9D4CAB9E52D}"/>
              </a:ext>
            </a:extLst>
          </p:cNvPr>
          <p:cNvSpPr/>
          <p:nvPr/>
        </p:nvSpPr>
        <p:spPr>
          <a:xfrm>
            <a:off x="6229339" y="1427041"/>
            <a:ext cx="465515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0405E17-2D99-864A-A62C-2EA5DCB4F62B}"/>
              </a:ext>
            </a:extLst>
          </p:cNvPr>
          <p:cNvSpPr/>
          <p:nvPr/>
        </p:nvSpPr>
        <p:spPr>
          <a:xfrm>
            <a:off x="6730573" y="1427041"/>
            <a:ext cx="1332017" cy="436896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4E2223-6E28-8949-8F15-1263FE635A28}"/>
              </a:ext>
            </a:extLst>
          </p:cNvPr>
          <p:cNvSpPr/>
          <p:nvPr/>
        </p:nvSpPr>
        <p:spPr>
          <a:xfrm>
            <a:off x="768096" y="3072384"/>
            <a:ext cx="2700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Skip-gram model tries to predict the center word given context words.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hlinkClick r:id="rId2"/>
              </a:rPr>
              <a:t>More details.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70C40-1B69-B049-AC52-36C4B769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62" y="2628900"/>
            <a:ext cx="6229834" cy="32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96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(Skip-gram)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0" name="Content Placeholder 4">
            <a:extLst>
              <a:ext uri="{FF2B5EF4-FFF2-40B4-BE49-F238E27FC236}">
                <a16:creationId xmlns:a16="http://schemas.microsoft.com/office/drawing/2014/main" id="{66BD9D8D-E425-5540-A67E-F8FF2F25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1" y="1336841"/>
            <a:ext cx="7369190" cy="459962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EF13EA-6BEB-F143-8023-7265B223BBFD}"/>
              </a:ext>
            </a:extLst>
          </p:cNvPr>
          <p:cNvSpPr txBox="1"/>
          <p:nvPr/>
        </p:nvSpPr>
        <p:spPr>
          <a:xfrm>
            <a:off x="7744039" y="1624760"/>
            <a:ext cx="4198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800" dirty="0"/>
              <a:t>The network learns 300 features for each word.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800" dirty="0"/>
              <a:t>Sample corpus size is 10,000 words.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800" dirty="0"/>
              <a:t>Output size and one-hot encoding size matches the corpus size (10,000).</a:t>
            </a:r>
          </a:p>
        </p:txBody>
      </p:sp>
    </p:spTree>
    <p:extLst>
      <p:ext uri="{BB962C8B-B14F-4D97-AF65-F5344CB8AC3E}">
        <p14:creationId xmlns:p14="http://schemas.microsoft.com/office/powerpoint/2010/main" val="1919227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Shallow</a:t>
            </a:r>
            <a:r>
              <a:rPr lang="en-US" sz="2800" dirty="0"/>
              <a:t>:</a:t>
            </a:r>
          </a:p>
          <a:p>
            <a:r>
              <a:rPr lang="en-US" sz="2800" b="1" dirty="0" err="1"/>
              <a:t>GloVe</a:t>
            </a:r>
            <a:r>
              <a:rPr lang="en-US" sz="2800" b="1" dirty="0"/>
              <a:t>: </a:t>
            </a:r>
            <a:r>
              <a:rPr lang="en-US" sz="2800" dirty="0"/>
              <a:t>Improved upon word2vec. It also considers statistical word co-</a:t>
            </a:r>
            <a:r>
              <a:rPr lang="en-US" sz="2800" dirty="0" err="1"/>
              <a:t>occurance</a:t>
            </a:r>
            <a:r>
              <a:rPr lang="en-US" sz="2800" dirty="0"/>
              <a:t>. </a:t>
            </a:r>
            <a:r>
              <a:rPr lang="en-US" sz="2800" dirty="0">
                <a:hlinkClick r:id="rId2"/>
              </a:rPr>
              <a:t>More details.</a:t>
            </a:r>
            <a:endParaRPr lang="en-US" sz="2800" dirty="0"/>
          </a:p>
          <a:p>
            <a:r>
              <a:rPr lang="en-US" sz="2800" b="1" dirty="0" err="1"/>
              <a:t>ConceptNet-Numberbatch</a:t>
            </a:r>
            <a:r>
              <a:rPr lang="en-US" sz="2800" b="1" dirty="0"/>
              <a:t>: </a:t>
            </a:r>
            <a:r>
              <a:rPr lang="en-US" sz="2800" dirty="0"/>
              <a:t>Combines</a:t>
            </a:r>
            <a:r>
              <a:rPr lang="en-US" sz="2800" b="1" dirty="0"/>
              <a:t> </a:t>
            </a:r>
            <a:r>
              <a:rPr lang="en-US" sz="2800" dirty="0"/>
              <a:t>data from word2vec, Glove and </a:t>
            </a:r>
            <a:r>
              <a:rPr lang="en-US" sz="2800" dirty="0" err="1"/>
              <a:t>ConceptNet</a:t>
            </a:r>
            <a:r>
              <a:rPr lang="en-US" sz="2800" dirty="0"/>
              <a:t>. </a:t>
            </a:r>
            <a:r>
              <a:rPr lang="en-US" sz="2800" dirty="0">
                <a:hlinkClick r:id="rId3"/>
              </a:rPr>
              <a:t>More details.</a:t>
            </a:r>
            <a:endParaRPr lang="en-US" sz="2800" dirty="0"/>
          </a:p>
          <a:p>
            <a:r>
              <a:rPr lang="en-US" sz="2800" b="1" dirty="0" err="1"/>
              <a:t>fastText</a:t>
            </a:r>
            <a:r>
              <a:rPr lang="en-US" sz="2800" b="1" dirty="0"/>
              <a:t>: </a:t>
            </a:r>
            <a:r>
              <a:rPr lang="en-US" sz="2800" dirty="0"/>
              <a:t>Considers fixed length sequence of characters (</a:t>
            </a:r>
            <a:r>
              <a:rPr lang="en-US" sz="2800" dirty="0" err="1"/>
              <a:t>n_gram</a:t>
            </a:r>
            <a:r>
              <a:rPr lang="en-US" sz="2800" dirty="0"/>
              <a:t>) instead of words. </a:t>
            </a:r>
            <a:r>
              <a:rPr lang="en-US" sz="2800" dirty="0">
                <a:hlinkClick r:id="rId4"/>
              </a:rPr>
              <a:t>More details.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Deep:</a:t>
            </a:r>
          </a:p>
          <a:p>
            <a:r>
              <a:rPr lang="en-US" sz="2800" b="1" dirty="0"/>
              <a:t>BERT: </a:t>
            </a:r>
            <a:r>
              <a:rPr lang="en-US" sz="2800" dirty="0"/>
              <a:t>Considers fixed length sequence of characters (</a:t>
            </a:r>
            <a:r>
              <a:rPr lang="en-US" sz="2800" dirty="0" err="1"/>
              <a:t>n_gram</a:t>
            </a:r>
            <a:r>
              <a:rPr lang="en-US" sz="2800" dirty="0"/>
              <a:t>) instead of words.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BEDC03-3C54-6947-8112-E53051259356}"/>
              </a:ext>
            </a:extLst>
          </p:cNvPr>
          <p:cNvSpPr txBox="1">
            <a:spLocks/>
          </p:cNvSpPr>
          <p:nvPr/>
        </p:nvSpPr>
        <p:spPr>
          <a:xfrm>
            <a:off x="846608" y="1462505"/>
            <a:ext cx="1088300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1342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Vectors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In this exercise, we work with Word Vectors from </a:t>
            </a:r>
            <a:r>
              <a:rPr lang="en-US" sz="2800" b="1" dirty="0" err="1"/>
              <a:t>ConceptNet</a:t>
            </a:r>
            <a:r>
              <a:rPr lang="en-US" sz="2800" b="1" dirty="0"/>
              <a:t> </a:t>
            </a:r>
            <a:r>
              <a:rPr lang="en-US" sz="2800" b="1" dirty="0" err="1"/>
              <a:t>Numberbatch</a:t>
            </a:r>
            <a:r>
              <a:rPr lang="en-US" sz="2800" dirty="0"/>
              <a:t>.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sz="2800" dirty="0"/>
              <a:t>Read the word vectors from their source</a:t>
            </a:r>
          </a:p>
          <a:p>
            <a:pPr lvl="1"/>
            <a:r>
              <a:rPr lang="en-US" sz="2800" dirty="0"/>
              <a:t>Understand word similarity</a:t>
            </a:r>
          </a:p>
          <a:p>
            <a:pPr lvl="1"/>
            <a:r>
              <a:rPr lang="en-US" sz="2800" dirty="0"/>
              <a:t>Reduce vectors dimensions and visualize them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“EMBK-NLP-DAY3-WORD-VECS-NB.ipynb”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66475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4875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  <a:p>
            <a:r>
              <a:rPr lang="en-US" sz="2800" dirty="0"/>
              <a:t>Final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91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Recurrent Neural Network </a:t>
            </a:r>
            <a:r>
              <a:rPr lang="en-US" sz="2800" dirty="0"/>
              <a:t>(RNN) </a:t>
            </a:r>
          </a:p>
          <a:p>
            <a:r>
              <a:rPr lang="en-US" sz="2400" dirty="0"/>
              <a:t>A special neural network architecture that can use internal state to process sequences of inputs (time series, text sequences, etc.)</a:t>
            </a:r>
          </a:p>
          <a:p>
            <a:r>
              <a:rPr lang="en-US" sz="2400" dirty="0"/>
              <a:t>It can preserve the sequential information between elements in the same sequences</a:t>
            </a:r>
            <a:endParaRPr lang="en-US" sz="16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Text data involves sequential information of words. Therefore, after words are converted to word vectors, we can use them with RNNs.</a:t>
            </a:r>
          </a:p>
        </p:txBody>
      </p:sp>
    </p:spTree>
    <p:extLst>
      <p:ext uri="{BB962C8B-B14F-4D97-AF65-F5344CB8AC3E}">
        <p14:creationId xmlns:p14="http://schemas.microsoft.com/office/powerpoint/2010/main" val="1646200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Sample RNN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D1B8E6C-ED06-8242-9BD4-601B807647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576" y="1459059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X: </a:t>
            </a:r>
            <a:r>
              <a:rPr lang="en-US" sz="2000" dirty="0"/>
              <a:t>inputs</a:t>
            </a:r>
          </a:p>
          <a:p>
            <a:pPr marL="0" indent="0">
              <a:buNone/>
            </a:pPr>
            <a:r>
              <a:rPr lang="en-US" sz="2000" b="1" dirty="0"/>
              <a:t>H: </a:t>
            </a:r>
            <a:r>
              <a:rPr lang="en-US" sz="2000" dirty="0"/>
              <a:t>states</a:t>
            </a:r>
          </a:p>
          <a:p>
            <a:pPr marL="0" indent="0">
              <a:buNone/>
            </a:pPr>
            <a:r>
              <a:rPr lang="en-US" sz="2000" b="1" dirty="0"/>
              <a:t>t: </a:t>
            </a:r>
            <a:r>
              <a:rPr lang="en-US" sz="2000" dirty="0"/>
              <a:t>timestamp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62B3D50-DADE-1F4C-9969-01C648EC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45" y="1534809"/>
            <a:ext cx="8082548" cy="34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02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Vanilla RNN Cell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634DE1-D7ED-DC4C-A5B8-5800214EF5DA}"/>
              </a:ext>
            </a:extLst>
          </p:cNvPr>
          <p:cNvSpPr/>
          <p:nvPr/>
        </p:nvSpPr>
        <p:spPr>
          <a:xfrm>
            <a:off x="7653286" y="1529505"/>
            <a:ext cx="37913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</a:t>
            </a:r>
            <a:r>
              <a:rPr lang="en-US" sz="1800" baseline="-25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hx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Input weight matrix</a:t>
            </a:r>
          </a:p>
          <a:p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</a:t>
            </a:r>
            <a:r>
              <a:rPr lang="en-US" sz="1800" baseline="-25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hh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State weight matrix</a:t>
            </a:r>
          </a:p>
          <a:p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</a:t>
            </a:r>
            <a:r>
              <a:rPr lang="en-US" sz="1800" baseline="-25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Output weight matrix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6F31253-7977-744C-817E-2F2BE3DF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344" y="3778702"/>
            <a:ext cx="3604738" cy="247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7F0DEC-B5B8-9945-893E-8ED79D05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344" y="4725205"/>
            <a:ext cx="1744228" cy="24709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7564DF-2084-4449-93B4-0F0D45E27E1D}"/>
              </a:ext>
            </a:extLst>
          </p:cNvPr>
          <p:cNvSpPr txBox="1"/>
          <p:nvPr/>
        </p:nvSpPr>
        <p:spPr>
          <a:xfrm>
            <a:off x="7653286" y="3228945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Hidden state update: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600454-8557-3549-921C-06613F3C5A0A}"/>
              </a:ext>
            </a:extLst>
          </p:cNvPr>
          <p:cNvSpPr txBox="1"/>
          <p:nvPr/>
        </p:nvSpPr>
        <p:spPr>
          <a:xfrm>
            <a:off x="7653286" y="4164080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Observation update: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EA277A4-1624-2D42-8C52-71C0CC09E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21" y="1412820"/>
            <a:ext cx="6188703" cy="40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91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Cells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F19681-E21C-4448-AE9B-8A4E60487492}"/>
              </a:ext>
            </a:extLst>
          </p:cNvPr>
          <p:cNvSpPr/>
          <p:nvPr/>
        </p:nvSpPr>
        <p:spPr>
          <a:xfrm>
            <a:off x="7653286" y="1529505"/>
            <a:ext cx="37913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</a:t>
            </a:r>
            <a:r>
              <a:rPr lang="en-US" sz="1800" baseline="-25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hx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Input weight matrix</a:t>
            </a:r>
          </a:p>
          <a:p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</a:t>
            </a:r>
            <a:r>
              <a:rPr lang="en-US" sz="1800" baseline="-25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hh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State weight matrix</a:t>
            </a:r>
          </a:p>
          <a:p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</a:t>
            </a:r>
            <a:r>
              <a:rPr lang="en-US" sz="1800" baseline="-25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Output weight matrix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7FD5184-E4F3-0B4C-B966-E08559BA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21" y="1412820"/>
            <a:ext cx="6188703" cy="403236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0E7576E-9B86-5F49-A6E7-AD04E6767ECB}"/>
              </a:ext>
            </a:extLst>
          </p:cNvPr>
          <p:cNvSpPr txBox="1"/>
          <p:nvPr/>
        </p:nvSpPr>
        <p:spPr>
          <a:xfrm>
            <a:off x="7653286" y="2985059"/>
            <a:ext cx="29915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Weight sharing: </a:t>
            </a:r>
            <a:r>
              <a:rPr lang="en-US" sz="1800" dirty="0"/>
              <a:t>Each unit has the same weights: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W</a:t>
            </a:r>
            <a:r>
              <a:rPr lang="en-US" sz="1800" baseline="-25000" dirty="0" err="1"/>
              <a:t>hx</a:t>
            </a:r>
            <a:r>
              <a:rPr lang="en-US" sz="1800" dirty="0"/>
              <a:t>, </a:t>
            </a:r>
            <a:r>
              <a:rPr lang="en-US" sz="1800" dirty="0" err="1"/>
              <a:t>W</a:t>
            </a:r>
            <a:r>
              <a:rPr lang="en-US" sz="1800" baseline="-25000" dirty="0" err="1"/>
              <a:t>hh</a:t>
            </a:r>
            <a:r>
              <a:rPr lang="en-US" sz="1800" dirty="0"/>
              <a:t>, W</a:t>
            </a:r>
            <a:r>
              <a:rPr lang="en-US" sz="1800" baseline="-25000" dirty="0"/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220985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RNNs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DA2BA9F-FD61-2949-BCF3-D7D873982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48"/>
          <a:stretch/>
        </p:blipFill>
        <p:spPr>
          <a:xfrm>
            <a:off x="5537182" y="482071"/>
            <a:ext cx="6154075" cy="19372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AC05007-ABD1-3B4E-8447-2C9CD6FAA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48"/>
          <a:stretch/>
        </p:blipFill>
        <p:spPr>
          <a:xfrm>
            <a:off x="4670679" y="2354032"/>
            <a:ext cx="6154075" cy="19372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A5BACD4-3DC4-9045-9C15-2DD8051E9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48"/>
          <a:stretch/>
        </p:blipFill>
        <p:spPr>
          <a:xfrm>
            <a:off x="3804176" y="4199867"/>
            <a:ext cx="6154075" cy="19372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6F8F02-3FE9-8E48-B9A0-35B80B586F27}"/>
              </a:ext>
            </a:extLst>
          </p:cNvPr>
          <p:cNvSpPr/>
          <p:nvPr/>
        </p:nvSpPr>
        <p:spPr>
          <a:xfrm>
            <a:off x="451368" y="2094393"/>
            <a:ext cx="35973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can increase the complexity of the model by stacking RNNs and increasing the depth of the model.</a:t>
            </a:r>
          </a:p>
        </p:txBody>
      </p:sp>
    </p:spTree>
    <p:extLst>
      <p:ext uri="{BB962C8B-B14F-4D97-AF65-F5344CB8AC3E}">
        <p14:creationId xmlns:p14="http://schemas.microsoft.com/office/powerpoint/2010/main" val="2094648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Putting it all together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In this exercise, we continue to work with our final project dataset (but predicting a different field, </a:t>
            </a:r>
            <a:r>
              <a:rPr lang="en-US" sz="2800" b="1" dirty="0" err="1"/>
              <a:t>log_votes</a:t>
            </a:r>
            <a:r>
              <a:rPr lang="en-US" sz="2800" dirty="0"/>
              <a:t>).</a:t>
            </a:r>
          </a:p>
          <a:p>
            <a:r>
              <a:rPr lang="en-US" sz="2800" dirty="0"/>
              <a:t>The exercise covers the following topics we learned today:</a:t>
            </a:r>
          </a:p>
          <a:p>
            <a:pPr lvl="1"/>
            <a:r>
              <a:rPr lang="en-US" sz="2800" dirty="0" err="1"/>
              <a:t>GloVe</a:t>
            </a:r>
            <a:r>
              <a:rPr lang="en-US" sz="2800" dirty="0"/>
              <a:t> Word Vectors</a:t>
            </a:r>
          </a:p>
          <a:p>
            <a:pPr lvl="1"/>
            <a:r>
              <a:rPr lang="en-US" sz="2800" dirty="0"/>
              <a:t>ML Model: Recurrent Neural Network (RNN)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“EMBK-NLP-DAY3-RNN-NB.ipynb”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42441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Networks (NN)</a:t>
            </a:r>
          </a:p>
          <a:p>
            <a:r>
              <a:rPr lang="en-US" dirty="0"/>
              <a:t>Word Embeddings</a:t>
            </a:r>
          </a:p>
          <a:p>
            <a:r>
              <a:rPr lang="en-US" dirty="0"/>
              <a:t>Recurrent Neural Networks (RNN)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Long Short-Term Memory (LSTM)</a:t>
            </a:r>
            <a:endParaRPr lang="en-US" b="1" dirty="0">
              <a:solidFill>
                <a:schemeClr val="accent3"/>
              </a:solidFill>
            </a:endParaRPr>
          </a:p>
          <a:p>
            <a:r>
              <a:rPr lang="en-US" dirty="0"/>
              <a:t>Transformers</a:t>
            </a:r>
          </a:p>
          <a:p>
            <a:r>
              <a:rPr lang="en-US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61176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400" dirty="0"/>
              <a:t>RNNs may have difficulty with long-term dependency in input sequences.</a:t>
            </a:r>
          </a:p>
          <a:p>
            <a:r>
              <a:rPr lang="en-US" sz="2400" i="1" dirty="0"/>
              <a:t>Long Short-Term Memory (LSTM) </a:t>
            </a:r>
            <a:r>
              <a:rPr lang="en-US" sz="2400" dirty="0"/>
              <a:t>networks are special RNNs, which solve the problem by employing different gate and memory cells:</a:t>
            </a:r>
          </a:p>
          <a:p>
            <a:pPr marL="778857" lvl="1" indent="-342900"/>
            <a:r>
              <a:rPr lang="en-US" sz="2000" dirty="0"/>
              <a:t>Gates:</a:t>
            </a:r>
          </a:p>
          <a:p>
            <a:pPr marL="1235828" lvl="2" indent="-342900"/>
            <a:r>
              <a:rPr lang="en-US" sz="2000" dirty="0"/>
              <a:t>Input gate</a:t>
            </a:r>
          </a:p>
          <a:p>
            <a:pPr marL="1235828" lvl="2" indent="-342900"/>
            <a:r>
              <a:rPr lang="en-US" sz="2000" dirty="0"/>
              <a:t>Forget gate</a:t>
            </a:r>
          </a:p>
          <a:p>
            <a:pPr marL="1235828" lvl="2" indent="-342900"/>
            <a:r>
              <a:rPr lang="en-US" sz="2000" dirty="0"/>
              <a:t>Output gate</a:t>
            </a:r>
          </a:p>
          <a:p>
            <a:pPr marL="778857" lvl="1" indent="-342900"/>
            <a:r>
              <a:rPr lang="en-US" sz="2000" dirty="0"/>
              <a:t>Memory cells:</a:t>
            </a:r>
          </a:p>
          <a:p>
            <a:pPr marL="1235828" lvl="2" indent="-342900"/>
            <a:r>
              <a:rPr lang="en-US" sz="2000" dirty="0"/>
              <a:t>Candidate memory cell</a:t>
            </a:r>
          </a:p>
          <a:p>
            <a:pPr marL="1235828" lvl="2" indent="-342900"/>
            <a:r>
              <a:rPr lang="en-US" sz="2000" dirty="0"/>
              <a:t>Memory cell</a:t>
            </a:r>
          </a:p>
          <a:p>
            <a:pPr marL="1235828" lvl="2" indent="-342900"/>
            <a:r>
              <a:rPr lang="en-US" sz="2000" dirty="0"/>
              <a:t>Hidden state</a:t>
            </a:r>
          </a:p>
        </p:txBody>
      </p:sp>
    </p:spTree>
    <p:extLst>
      <p:ext uri="{BB962C8B-B14F-4D97-AF65-F5344CB8AC3E}">
        <p14:creationId xmlns:p14="http://schemas.microsoft.com/office/powerpoint/2010/main" val="1019371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0840B-F7D9-F446-8DD8-6AB092D8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69" y="1579227"/>
            <a:ext cx="7751936" cy="3913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C19A9-7137-6248-8C7F-C42E7E43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895" y="2365060"/>
            <a:ext cx="2731685" cy="17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70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Gate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1827C5-C0E3-FB4C-994E-117BD438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4" y="1426129"/>
            <a:ext cx="6729909" cy="428079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8FABE3A7-1795-5842-8C00-C08B91EADB68}"/>
              </a:ext>
            </a:extLst>
          </p:cNvPr>
          <p:cNvSpPr/>
          <p:nvPr/>
        </p:nvSpPr>
        <p:spPr>
          <a:xfrm>
            <a:off x="2575420" y="1912690"/>
            <a:ext cx="1082179" cy="2164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5AA7976-99D9-D644-BF66-9D55DFDF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064" y="1426129"/>
            <a:ext cx="3619500" cy="330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B903AE3-F830-C74E-9178-01EC41A68A02}"/>
              </a:ext>
            </a:extLst>
          </p:cNvPr>
          <p:cNvSpPr txBox="1"/>
          <p:nvPr/>
        </p:nvSpPr>
        <p:spPr>
          <a:xfrm>
            <a:off x="7812774" y="2090172"/>
            <a:ext cx="39657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Forget gate decides how much information to be forgotten.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X</a:t>
            </a:r>
            <a:r>
              <a:rPr lang="en-US" sz="2400" baseline="-25000" dirty="0" err="1"/>
              <a:t>t</a:t>
            </a:r>
            <a:r>
              <a:rPr lang="en-US" sz="2400" dirty="0"/>
              <a:t> and H</a:t>
            </a:r>
            <a:r>
              <a:rPr lang="en-US" sz="2400" baseline="-25000" dirty="0"/>
              <a:t>t-1</a:t>
            </a:r>
            <a:r>
              <a:rPr lang="en-US" sz="2400" dirty="0"/>
              <a:t> are multiplied by a weight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Sigmoid is applied to this multiplication.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80E8942-AAC1-5B42-A199-F2B33603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964" y="5206331"/>
            <a:ext cx="3441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7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Looking back at Regression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C0D18AC-178B-184C-B27B-BD3BBB636E8D}"/>
                  </a:ext>
                </a:extLst>
              </p:cNvPr>
              <p:cNvSpPr/>
              <p:nvPr/>
            </p:nvSpPr>
            <p:spPr>
              <a:xfrm>
                <a:off x="6942565" y="5482709"/>
                <a:ext cx="488473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i="1" dirty="0"/>
                  <a:t>* 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Basically assuming that the output </a:t>
                </a:r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 depends only on first order interactions of 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C0D18AC-178B-184C-B27B-BD3BBB636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65" y="5482709"/>
                <a:ext cx="4884731" cy="646331"/>
              </a:xfrm>
              <a:prstGeom prst="rect">
                <a:avLst/>
              </a:prstGeom>
              <a:blipFill>
                <a:blip r:embed="rId2"/>
                <a:stretch>
                  <a:fillRect l="-1039"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Placeholder 2">
                <a:extLst>
                  <a:ext uri="{FF2B5EF4-FFF2-40B4-BE49-F238E27FC236}">
                    <a16:creationId xmlns:a16="http://schemas.microsoft.com/office/drawing/2014/main" id="{1D767827-C375-CC49-A91D-C82BA6BFDA5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Linear Regression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*: Given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} </a:t>
                </a:r>
                <a:r>
                  <a:rPr lang="en-US" sz="2800" dirty="0">
                    <a:solidFill>
                      <a:schemeClr val="tx1"/>
                    </a:solidFill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Text Placeholder 2">
                <a:extLst>
                  <a:ext uri="{FF2B5EF4-FFF2-40B4-BE49-F238E27FC236}">
                    <a16:creationId xmlns:a16="http://schemas.microsoft.com/office/drawing/2014/main" id="{1D767827-C375-CC49-A91D-C82BA6BFDA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  <a:blipFill>
                <a:blip r:embed="rId3"/>
                <a:stretch>
                  <a:fillRect l="-226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209D960A-D984-8A48-926E-1A2BF22E331B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2A3F595-1BA9-874F-B7DD-00ED4C1909C3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B43245-677A-2342-8740-441AEE12BFCA}"/>
              </a:ext>
            </a:extLst>
          </p:cNvPr>
          <p:cNvCxnSpPr>
            <a:cxnSpLocks/>
          </p:cNvCxnSpPr>
          <p:nvPr/>
        </p:nvCxnSpPr>
        <p:spPr>
          <a:xfrm>
            <a:off x="1934698" y="2906139"/>
            <a:ext cx="416101" cy="3293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ED77582-267B-C64E-A79F-052202B0472E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2E6EDB2-D99E-A34C-924E-C5AA0C150D19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53170F5-6395-9D46-AF51-195F7CF1B571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41C75C-1214-7746-8AE0-3AE4ACAB0E90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084F77-44D0-1548-8B9F-D94A8BD1A680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0A210DA-13D0-C44B-BA16-FF3A6591B96E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0A210DA-13D0-C44B-BA16-FF3A6591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4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A805BCD-A4C9-C849-9FA1-4F6D5D1307F1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BCF7FF0-4D73-3E4E-B64A-29A045D427B9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2591885-CB4D-8C46-BFEA-DFD1EF86AAA6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79E60E7-FAE8-7D4F-9D2E-DDA5FD64B8B8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CC0701-B877-7D41-B75E-56E83F3E97A4}"/>
              </a:ext>
            </a:extLst>
          </p:cNvPr>
          <p:cNvSpPr txBox="1"/>
          <p:nvPr/>
        </p:nvSpPr>
        <p:spPr>
          <a:xfrm>
            <a:off x="618747" y="2657000"/>
            <a:ext cx="460404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B072FA9-6B9B-3F45-AB23-6E7911B012CD}"/>
              </a:ext>
            </a:extLst>
          </p:cNvPr>
          <p:cNvSpPr txBox="1"/>
          <p:nvPr/>
        </p:nvSpPr>
        <p:spPr>
          <a:xfrm>
            <a:off x="618747" y="3586127"/>
            <a:ext cx="460404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7DE4A7D-44A9-3246-9B57-B253BC5CEFBB}"/>
              </a:ext>
            </a:extLst>
          </p:cNvPr>
          <p:cNvSpPr txBox="1"/>
          <p:nvPr/>
        </p:nvSpPr>
        <p:spPr>
          <a:xfrm>
            <a:off x="656069" y="4463318"/>
            <a:ext cx="460404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3D96136-6871-7C44-8CB2-ABDCD80AA63D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3D96136-6871-7C44-8CB2-ABDCD80AA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6D7DE1F-041C-C341-A38A-3A1AB05BA53F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FF114E-7B60-8B40-B583-C3862230C0D0}"/>
              </a:ext>
            </a:extLst>
          </p:cNvPr>
          <p:cNvCxnSpPr>
            <a:cxnSpLocks/>
          </p:cNvCxnSpPr>
          <p:nvPr/>
        </p:nvCxnSpPr>
        <p:spPr>
          <a:xfrm flipV="1">
            <a:off x="2149236" y="4367456"/>
            <a:ext cx="434891" cy="405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244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Gate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1827C5-C0E3-FB4C-994E-117BD438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4" y="1426129"/>
            <a:ext cx="6729909" cy="428079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8FABE3A7-1795-5842-8C00-C08B91EADB68}"/>
              </a:ext>
            </a:extLst>
          </p:cNvPr>
          <p:cNvSpPr/>
          <p:nvPr/>
        </p:nvSpPr>
        <p:spPr>
          <a:xfrm>
            <a:off x="3657600" y="1929468"/>
            <a:ext cx="1082179" cy="2164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903AE3-F830-C74E-9178-01EC41A68A02}"/>
              </a:ext>
            </a:extLst>
          </p:cNvPr>
          <p:cNvSpPr txBox="1"/>
          <p:nvPr/>
        </p:nvSpPr>
        <p:spPr>
          <a:xfrm>
            <a:off x="7886835" y="2140615"/>
            <a:ext cx="39657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 gate decides how much new (useful) information to be added.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X</a:t>
            </a:r>
            <a:r>
              <a:rPr lang="en-US" sz="2400" baseline="-25000" dirty="0" err="1"/>
              <a:t>t</a:t>
            </a:r>
            <a:r>
              <a:rPr lang="en-US" sz="2400" dirty="0"/>
              <a:t> and H</a:t>
            </a:r>
            <a:r>
              <a:rPr lang="en-US" sz="2400" baseline="-25000" dirty="0"/>
              <a:t>t-1</a:t>
            </a:r>
            <a:r>
              <a:rPr lang="en-US" sz="2400" dirty="0"/>
              <a:t> are multiplied by a weight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Sigmoid is applied to this multiplication.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6E624-B824-1B46-9FA0-9511A03D1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80" y="1426129"/>
            <a:ext cx="34417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A104-CBF1-2A42-B416-D07A045B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964" y="5206331"/>
            <a:ext cx="3441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21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Gate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1827C5-C0E3-FB4C-994E-117BD438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4" y="1426129"/>
            <a:ext cx="6729909" cy="428079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8FABE3A7-1795-5842-8C00-C08B91EADB68}"/>
              </a:ext>
            </a:extLst>
          </p:cNvPr>
          <p:cNvSpPr/>
          <p:nvPr/>
        </p:nvSpPr>
        <p:spPr>
          <a:xfrm>
            <a:off x="6069245" y="1979802"/>
            <a:ext cx="1082179" cy="2164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903AE3-F830-C74E-9178-01EC41A68A02}"/>
              </a:ext>
            </a:extLst>
          </p:cNvPr>
          <p:cNvSpPr txBox="1"/>
          <p:nvPr/>
        </p:nvSpPr>
        <p:spPr>
          <a:xfrm>
            <a:off x="8027757" y="2048336"/>
            <a:ext cx="39657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 gate decides how much information to be outputted.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X</a:t>
            </a:r>
            <a:r>
              <a:rPr lang="en-US" sz="2400" baseline="-25000" dirty="0" err="1"/>
              <a:t>t</a:t>
            </a:r>
            <a:r>
              <a:rPr lang="en-US" sz="2400" dirty="0"/>
              <a:t> and H</a:t>
            </a:r>
            <a:r>
              <a:rPr lang="en-US" sz="2400" baseline="-25000" dirty="0"/>
              <a:t>t-1</a:t>
            </a:r>
            <a:r>
              <a:rPr lang="en-US" sz="2400" dirty="0"/>
              <a:t> are multiplied by a weight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Sigmoid is applied to this multiplication.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06EC0-9EA9-2441-A548-CC41497B7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502" y="1396065"/>
            <a:ext cx="36703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B807D-A683-FD44-AD67-FA55D970D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964" y="5206331"/>
            <a:ext cx="3441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66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Memory Cell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1827C5-C0E3-FB4C-994E-117BD438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4" y="1426129"/>
            <a:ext cx="6729909" cy="428079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8FABE3A7-1795-5842-8C00-C08B91EADB68}"/>
              </a:ext>
            </a:extLst>
          </p:cNvPr>
          <p:cNvSpPr/>
          <p:nvPr/>
        </p:nvSpPr>
        <p:spPr>
          <a:xfrm>
            <a:off x="4894787" y="1769029"/>
            <a:ext cx="1082179" cy="2164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903AE3-F830-C74E-9178-01EC41A68A02}"/>
              </a:ext>
            </a:extLst>
          </p:cNvPr>
          <p:cNvSpPr txBox="1"/>
          <p:nvPr/>
        </p:nvSpPr>
        <p:spPr>
          <a:xfrm>
            <a:off x="8027757" y="2048336"/>
            <a:ext cx="39657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Processes new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be passed through the input gate.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X</a:t>
            </a:r>
            <a:r>
              <a:rPr lang="en-US" sz="2400" baseline="-25000" dirty="0" err="1"/>
              <a:t>t</a:t>
            </a:r>
            <a:r>
              <a:rPr lang="en-US" sz="2400" dirty="0"/>
              <a:t> and H</a:t>
            </a:r>
            <a:r>
              <a:rPr lang="en-US" sz="2400" baseline="-25000" dirty="0"/>
              <a:t>t-1</a:t>
            </a:r>
            <a:r>
              <a:rPr lang="en-US" sz="2400" dirty="0"/>
              <a:t> are multiplied by a weight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Tanh is applied to this multiplication.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39634-90CE-B94E-BA87-796C39F2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652" y="1426129"/>
            <a:ext cx="40640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882DCB-D2E6-F245-9FCD-1514B046F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102" y="5357677"/>
            <a:ext cx="346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31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06248-20C2-2B4D-904C-9535EB7E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4" y="1542115"/>
            <a:ext cx="6783291" cy="3417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Cell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ABE3A7-1795-5842-8C00-C08B91EADB68}"/>
              </a:ext>
            </a:extLst>
          </p:cNvPr>
          <p:cNvSpPr/>
          <p:nvPr/>
        </p:nvSpPr>
        <p:spPr>
          <a:xfrm>
            <a:off x="6802892" y="1582650"/>
            <a:ext cx="448513" cy="4656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903AE3-F830-C74E-9178-01EC41A68A02}"/>
              </a:ext>
            </a:extLst>
          </p:cNvPr>
          <p:cNvSpPr txBox="1"/>
          <p:nvPr/>
        </p:nvSpPr>
        <p:spPr>
          <a:xfrm>
            <a:off x="7772575" y="2090172"/>
            <a:ext cx="39657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Memory cell sums up:</a:t>
            </a:r>
          </a:p>
          <a:p>
            <a:pPr marL="683119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“Forget gate” applies on the previous memory cell</a:t>
            </a:r>
          </a:p>
          <a:p>
            <a:pPr marL="683119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“Input gate” applies on the candidate memory cell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5B74E-D3CC-C34C-ABC9-54AD1CF3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57" y="1494402"/>
            <a:ext cx="2908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0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State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ABE3A7-1795-5842-8C00-C08B91EADB68}"/>
              </a:ext>
            </a:extLst>
          </p:cNvPr>
          <p:cNvSpPr/>
          <p:nvPr/>
        </p:nvSpPr>
        <p:spPr>
          <a:xfrm>
            <a:off x="7080486" y="3619163"/>
            <a:ext cx="448513" cy="4656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903AE3-F830-C74E-9178-01EC41A68A02}"/>
              </a:ext>
            </a:extLst>
          </p:cNvPr>
          <p:cNvSpPr txBox="1"/>
          <p:nvPr/>
        </p:nvSpPr>
        <p:spPr>
          <a:xfrm>
            <a:off x="7891430" y="2670737"/>
            <a:ext cx="3965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“Output gate” applies on current memory cell.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be passed to the next LSTM.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6C7FB-6C0A-864E-98A1-DCDCD49A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72" y="1665852"/>
            <a:ext cx="7287258" cy="3671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F99F5-386D-B74A-8013-22D8312C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03" y="1671168"/>
            <a:ext cx="2349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44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0840B-F7D9-F446-8DD8-6AB092D8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69" y="1579227"/>
            <a:ext cx="7751936" cy="3913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C19A9-7137-6248-8C7F-C42E7E43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895" y="2600588"/>
            <a:ext cx="2731685" cy="17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71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Transformers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02717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AAC8-80A1-D940-98B4-3D025FD7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5C6AB-9323-1640-BC40-27FAAD98C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637925" cy="4599628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Transformers</a:t>
            </a:r>
            <a:r>
              <a:rPr lang="en-US" sz="2800" dirty="0"/>
              <a:t> are a type of neural network architecture that builds high level representations of text directly allowing for long range correlations, rather than building it sequentially.</a:t>
            </a:r>
          </a:p>
          <a:p>
            <a:r>
              <a:rPr lang="en-US" sz="2800" dirty="0"/>
              <a:t>A series of landmark papers starting with “</a:t>
            </a:r>
            <a:r>
              <a:rPr lang="en-US" sz="2800" dirty="0">
                <a:hlinkClick r:id="rId2"/>
              </a:rPr>
              <a:t>Attention is all you need</a:t>
            </a:r>
            <a:r>
              <a:rPr lang="en-US" sz="2800" dirty="0"/>
              <a:t>” have established it as the state-of-the-art technique for most NLP tasks.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E2A70-0B56-7F40-B321-CC25DBA0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865" y="1083982"/>
            <a:ext cx="4668901" cy="4961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6350"/>
        </p:spPr>
      </p:pic>
    </p:spTree>
    <p:extLst>
      <p:ext uri="{BB962C8B-B14F-4D97-AF65-F5344CB8AC3E}">
        <p14:creationId xmlns:p14="http://schemas.microsoft.com/office/powerpoint/2010/main" val="1088858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80CB-74A0-B840-8692-2D001804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3BEE3-C8CB-2F41-804D-9265C4BDC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189334"/>
            <a:ext cx="10883004" cy="4599628"/>
          </a:xfrm>
        </p:spPr>
        <p:txBody>
          <a:bodyPr/>
          <a:lstStyle/>
          <a:p>
            <a:r>
              <a:rPr lang="en-US" sz="2800" dirty="0"/>
              <a:t>Recurrent Neural networks process one token at a time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1000" dirty="0"/>
          </a:p>
          <a:p>
            <a:r>
              <a:rPr lang="en-US" sz="2800" dirty="0"/>
              <a:t>In linguistics, people believe that instead sentences are best understood by combining into higher level concepts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 algn="ctr">
              <a:buNone/>
            </a:pPr>
            <a:endParaRPr lang="en-US" sz="200" b="1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3"/>
                </a:solidFill>
              </a:rPr>
              <a:t>Can we make a model that mirrors this philosophy?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FF740-D546-5748-8290-336E01051281}"/>
              </a:ext>
            </a:extLst>
          </p:cNvPr>
          <p:cNvSpPr/>
          <p:nvPr/>
        </p:nvSpPr>
        <p:spPr>
          <a:xfrm>
            <a:off x="3148314" y="1800626"/>
            <a:ext cx="775504" cy="4398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FD61F5-BCB2-364A-A7C9-DFD230C1CAB2}"/>
              </a:ext>
            </a:extLst>
          </p:cNvPr>
          <p:cNvSpPr/>
          <p:nvPr/>
        </p:nvSpPr>
        <p:spPr>
          <a:xfrm>
            <a:off x="4597078" y="1800626"/>
            <a:ext cx="775504" cy="4398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FE3AB4-6AD2-004A-9285-00A3CAAF296A}"/>
              </a:ext>
            </a:extLst>
          </p:cNvPr>
          <p:cNvSpPr/>
          <p:nvPr/>
        </p:nvSpPr>
        <p:spPr>
          <a:xfrm>
            <a:off x="6045842" y="1800626"/>
            <a:ext cx="775504" cy="4398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A2075-47D7-AA42-B469-55376BA1176C}"/>
              </a:ext>
            </a:extLst>
          </p:cNvPr>
          <p:cNvSpPr/>
          <p:nvPr/>
        </p:nvSpPr>
        <p:spPr>
          <a:xfrm>
            <a:off x="7494606" y="1800626"/>
            <a:ext cx="775504" cy="4398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D225F-F947-0248-BFE1-39E76BE363BC}"/>
              </a:ext>
            </a:extLst>
          </p:cNvPr>
          <p:cNvSpPr txBox="1"/>
          <p:nvPr/>
        </p:nvSpPr>
        <p:spPr>
          <a:xfrm>
            <a:off x="3253262" y="2567129"/>
            <a:ext cx="57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A035D-4AF9-3248-9C69-CBB07168658E}"/>
              </a:ext>
            </a:extLst>
          </p:cNvPr>
          <p:cNvSpPr txBox="1"/>
          <p:nvPr/>
        </p:nvSpPr>
        <p:spPr>
          <a:xfrm>
            <a:off x="4391799" y="2567125"/>
            <a:ext cx="120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kicked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C0D99-1B17-4849-A6F1-AAF6637D78D6}"/>
              </a:ext>
            </a:extLst>
          </p:cNvPr>
          <p:cNvSpPr txBox="1"/>
          <p:nvPr/>
        </p:nvSpPr>
        <p:spPr>
          <a:xfrm>
            <a:off x="5929260" y="2567127"/>
            <a:ext cx="112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8B9C9-4E47-1E4E-8920-178D1F10F823}"/>
              </a:ext>
            </a:extLst>
          </p:cNvPr>
          <p:cNvSpPr txBox="1"/>
          <p:nvPr/>
        </p:nvSpPr>
        <p:spPr>
          <a:xfrm>
            <a:off x="7309192" y="2567117"/>
            <a:ext cx="1182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ball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08C527-57EE-894E-9241-DB7BAA7F17F3}"/>
              </a:ext>
            </a:extLst>
          </p:cNvPr>
          <p:cNvCxnSpPr>
            <a:stCxn id="4" idx="3"/>
          </p:cNvCxnSpPr>
          <p:nvPr/>
        </p:nvCxnSpPr>
        <p:spPr>
          <a:xfrm>
            <a:off x="3923818" y="2020545"/>
            <a:ext cx="673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7788A7-EEAD-1C41-B056-DFC1DE16A2BB}"/>
              </a:ext>
            </a:extLst>
          </p:cNvPr>
          <p:cNvCxnSpPr/>
          <p:nvPr/>
        </p:nvCxnSpPr>
        <p:spPr>
          <a:xfrm>
            <a:off x="5372582" y="2020545"/>
            <a:ext cx="673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42D33-310C-EA4E-AABA-239E6ECA291C}"/>
              </a:ext>
            </a:extLst>
          </p:cNvPr>
          <p:cNvCxnSpPr/>
          <p:nvPr/>
        </p:nvCxnSpPr>
        <p:spPr>
          <a:xfrm>
            <a:off x="6821346" y="2020545"/>
            <a:ext cx="673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7A25D6-0CC6-2642-AD84-EA7E2F5A2E6F}"/>
              </a:ext>
            </a:extLst>
          </p:cNvPr>
          <p:cNvCxnSpPr/>
          <p:nvPr/>
        </p:nvCxnSpPr>
        <p:spPr>
          <a:xfrm>
            <a:off x="8270110" y="2020545"/>
            <a:ext cx="673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4662C3-77E7-8949-9803-076A356CC870}"/>
              </a:ext>
            </a:extLst>
          </p:cNvPr>
          <p:cNvCxnSpPr/>
          <p:nvPr/>
        </p:nvCxnSpPr>
        <p:spPr>
          <a:xfrm>
            <a:off x="2475054" y="2020545"/>
            <a:ext cx="673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4B997-CB19-2849-A925-FCEF511592A4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H="1" flipV="1">
            <a:off x="3536066" y="2240464"/>
            <a:ext cx="6012" cy="32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99D789-0468-DC48-8DC0-A91492BD1D43}"/>
              </a:ext>
            </a:extLst>
          </p:cNvPr>
          <p:cNvCxnSpPr/>
          <p:nvPr/>
        </p:nvCxnSpPr>
        <p:spPr>
          <a:xfrm flipV="1">
            <a:off x="4992546" y="2240460"/>
            <a:ext cx="0" cy="32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F1C58-C2D6-484A-A50C-52CDFF4700E8}"/>
              </a:ext>
            </a:extLst>
          </p:cNvPr>
          <p:cNvCxnSpPr/>
          <p:nvPr/>
        </p:nvCxnSpPr>
        <p:spPr>
          <a:xfrm flipV="1">
            <a:off x="6449026" y="2240456"/>
            <a:ext cx="0" cy="32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3B412E-E7B3-D641-88B4-C334DE0E1651}"/>
              </a:ext>
            </a:extLst>
          </p:cNvPr>
          <p:cNvCxnSpPr/>
          <p:nvPr/>
        </p:nvCxnSpPr>
        <p:spPr>
          <a:xfrm flipV="1">
            <a:off x="7905506" y="2240452"/>
            <a:ext cx="0" cy="32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70EF49-7CEB-B348-9E86-41E6809897D4}"/>
              </a:ext>
            </a:extLst>
          </p:cNvPr>
          <p:cNvSpPr txBox="1"/>
          <p:nvPr/>
        </p:nvSpPr>
        <p:spPr>
          <a:xfrm>
            <a:off x="2778426" y="5195451"/>
            <a:ext cx="48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24C62F-A4F5-AF41-92C3-17B58DB92C81}"/>
              </a:ext>
            </a:extLst>
          </p:cNvPr>
          <p:cNvSpPr txBox="1"/>
          <p:nvPr/>
        </p:nvSpPr>
        <p:spPr>
          <a:xfrm>
            <a:off x="3953873" y="5195447"/>
            <a:ext cx="117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kicked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EE3FD9-70AC-9E48-8F3F-CDBA89E7FEBB}"/>
              </a:ext>
            </a:extLst>
          </p:cNvPr>
          <p:cNvSpPr txBox="1"/>
          <p:nvPr/>
        </p:nvSpPr>
        <p:spPr>
          <a:xfrm>
            <a:off x="5519137" y="5195449"/>
            <a:ext cx="93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the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920B48-6583-F94F-B973-4A69E2AD20DA}"/>
              </a:ext>
            </a:extLst>
          </p:cNvPr>
          <p:cNvSpPr txBox="1"/>
          <p:nvPr/>
        </p:nvSpPr>
        <p:spPr>
          <a:xfrm>
            <a:off x="7155028" y="5195448"/>
            <a:ext cx="74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ball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DBDB9A-5FF3-1F44-985B-5E9FD97B6BF5}"/>
              </a:ext>
            </a:extLst>
          </p:cNvPr>
          <p:cNvCxnSpPr>
            <a:cxnSpLocks/>
            <a:stCxn id="44" idx="0"/>
            <a:endCxn id="53" idx="2"/>
          </p:cNvCxnSpPr>
          <p:nvPr/>
        </p:nvCxnSpPr>
        <p:spPr>
          <a:xfrm flipH="1" flipV="1">
            <a:off x="3021495" y="4304698"/>
            <a:ext cx="9957" cy="21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4AF313-AE21-5849-8357-B7B3DC8A6D15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3264564" y="4043088"/>
            <a:ext cx="1023717" cy="16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A5EE8B-7608-1242-92B7-B4F9FF603826}"/>
              </a:ext>
            </a:extLst>
          </p:cNvPr>
          <p:cNvCxnSpPr>
            <a:cxnSpLocks/>
            <a:endCxn id="49" idx="3"/>
          </p:cNvCxnSpPr>
          <p:nvPr/>
        </p:nvCxnSpPr>
        <p:spPr>
          <a:xfrm flipH="1" flipV="1">
            <a:off x="4858008" y="4342065"/>
            <a:ext cx="1674157" cy="22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6F63C1B-C039-8B4E-BFC7-65A2AE122008}"/>
              </a:ext>
            </a:extLst>
          </p:cNvPr>
          <p:cNvCxnSpPr>
            <a:cxnSpLocks/>
            <a:stCxn id="30" idx="0"/>
            <a:endCxn id="44" idx="2"/>
          </p:cNvCxnSpPr>
          <p:nvPr/>
        </p:nvCxnSpPr>
        <p:spPr>
          <a:xfrm flipV="1">
            <a:off x="3021495" y="5040279"/>
            <a:ext cx="9957" cy="155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EA08854-4CB0-7145-9ED5-3805B54CD7CE}"/>
              </a:ext>
            </a:extLst>
          </p:cNvPr>
          <p:cNvCxnSpPr>
            <a:cxnSpLocks/>
            <a:stCxn id="31" idx="0"/>
            <a:endCxn id="49" idx="2"/>
          </p:cNvCxnSpPr>
          <p:nvPr/>
        </p:nvCxnSpPr>
        <p:spPr>
          <a:xfrm flipV="1">
            <a:off x="4542735" y="4603675"/>
            <a:ext cx="3722" cy="591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40BD3F-4B2D-0148-8849-37AB0DACC32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5987265" y="4878267"/>
            <a:ext cx="572256" cy="31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661969-CA3D-D247-804B-8C01409E48D1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7050900" y="4878267"/>
            <a:ext cx="478693" cy="31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6AE78C7-D65C-3147-A871-DD5379233E2B}"/>
              </a:ext>
            </a:extLst>
          </p:cNvPr>
          <p:cNvSpPr txBox="1"/>
          <p:nvPr/>
        </p:nvSpPr>
        <p:spPr>
          <a:xfrm>
            <a:off x="6493230" y="4494978"/>
            <a:ext cx="656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NP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886C57-E4DC-C64D-8F14-F453916B106E}"/>
              </a:ext>
            </a:extLst>
          </p:cNvPr>
          <p:cNvSpPr txBox="1"/>
          <p:nvPr/>
        </p:nvSpPr>
        <p:spPr>
          <a:xfrm>
            <a:off x="2694822" y="4517059"/>
            <a:ext cx="673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NP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765E3F-D8D0-2346-A48B-961D96CCC434}"/>
              </a:ext>
            </a:extLst>
          </p:cNvPr>
          <p:cNvSpPr txBox="1"/>
          <p:nvPr/>
        </p:nvSpPr>
        <p:spPr>
          <a:xfrm>
            <a:off x="4234905" y="4080455"/>
            <a:ext cx="62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VP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31475B-7DAC-A14D-B717-99FF890A51EA}"/>
              </a:ext>
            </a:extLst>
          </p:cNvPr>
          <p:cNvSpPr txBox="1"/>
          <p:nvPr/>
        </p:nvSpPr>
        <p:spPr>
          <a:xfrm>
            <a:off x="2778426" y="3781478"/>
            <a:ext cx="48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8DC9F9-5852-DA45-8EB3-DE44A3239D29}"/>
              </a:ext>
            </a:extLst>
          </p:cNvPr>
          <p:cNvSpPr txBox="1"/>
          <p:nvPr/>
        </p:nvSpPr>
        <p:spPr>
          <a:xfrm>
            <a:off x="8634573" y="4034839"/>
            <a:ext cx="2860044" cy="13849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S: Sentence</a:t>
            </a:r>
          </a:p>
          <a:p>
            <a:r>
              <a:rPr lang="en-US" sz="2800" dirty="0"/>
              <a:t>VP: Verb Phrase</a:t>
            </a:r>
          </a:p>
          <a:p>
            <a:r>
              <a:rPr lang="en-US" sz="2800" dirty="0"/>
              <a:t>NP: Noun Phrase</a:t>
            </a:r>
          </a:p>
        </p:txBody>
      </p:sp>
    </p:spTree>
    <p:extLst>
      <p:ext uri="{BB962C8B-B14F-4D97-AF65-F5344CB8AC3E}">
        <p14:creationId xmlns:p14="http://schemas.microsoft.com/office/powerpoint/2010/main" val="1768286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9088-2BD5-B64C-BF1B-D863AFB3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Programming Intuition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A483C8-9115-1444-8BA9-71C0FFB1AA1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09907" y="1283369"/>
                <a:ext cx="10883004" cy="4599628"/>
              </a:xfrm>
            </p:spPr>
            <p:txBody>
              <a:bodyPr/>
              <a:lstStyle/>
              <a:p>
                <a:r>
                  <a:rPr lang="en-US" sz="2800" dirty="0"/>
                  <a:t>Let’s think in terms of traditional computation: consider a dictionary structure</a:t>
                </a:r>
              </a:p>
              <a:p>
                <a:pPr marL="0" indent="0" algn="ctr">
                  <a:buNone/>
                </a:pP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{key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 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value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key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 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value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…, </a:t>
                </a:r>
                <a:r>
                  <a:rPr lang="en-US" sz="2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key</a:t>
                </a:r>
                <a:r>
                  <a:rPr lang="en-US" sz="2800" baseline="-250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en-US" sz="2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value</a:t>
                </a:r>
                <a:r>
                  <a:rPr lang="en-US" sz="2800" baseline="-250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  <a:p>
                <a:endParaRPr lang="en-US" sz="1000" dirty="0">
                  <a:cs typeface="Consolas" panose="020B0609020204030204" pitchFamily="49" charset="0"/>
                </a:endParaRPr>
              </a:p>
              <a:p>
                <a:r>
                  <a:rPr lang="en-US" sz="2800" dirty="0">
                    <a:cs typeface="Consolas" panose="020B0609020204030204" pitchFamily="49" charset="0"/>
                  </a:rPr>
                  <a:t>In a dictionary, you can look up </a:t>
                </a:r>
                <a:r>
                  <a:rPr lang="en-US" sz="2800" b="1" dirty="0">
                    <a:solidFill>
                      <a:schemeClr val="accent2"/>
                    </a:solidFill>
                    <a:cs typeface="Consolas" panose="020B0609020204030204" pitchFamily="49" charset="0"/>
                  </a:rPr>
                  <a:t>keys</a:t>
                </a:r>
                <a:r>
                  <a:rPr lang="en-US" sz="2800" dirty="0">
                    <a:cs typeface="Consolas" panose="020B0609020204030204" pitchFamily="49" charset="0"/>
                  </a:rPr>
                  <a:t> with a </a:t>
                </a:r>
                <a:r>
                  <a:rPr lang="en-US" sz="2800" b="1" dirty="0">
                    <a:solidFill>
                      <a:schemeClr val="accent2"/>
                    </a:solidFill>
                    <a:cs typeface="Consolas" panose="020B0609020204030204" pitchFamily="49" charset="0"/>
                  </a:rPr>
                  <a:t>query</a:t>
                </a:r>
                <a:r>
                  <a:rPr lang="en-US" sz="2800" dirty="0">
                    <a:cs typeface="Consolas" panose="020B0609020204030204" pitchFamily="49" charset="0"/>
                  </a:rPr>
                  <a:t> and get a </a:t>
                </a:r>
                <a:r>
                  <a:rPr lang="en-US" sz="2800" b="1" dirty="0">
                    <a:solidFill>
                      <a:schemeClr val="accent2"/>
                    </a:solidFill>
                    <a:cs typeface="Consolas" panose="020B0609020204030204" pitchFamily="49" charset="0"/>
                  </a:rPr>
                  <a:t>value</a:t>
                </a:r>
                <a:r>
                  <a:rPr lang="en-US" sz="2800" dirty="0">
                    <a:cs typeface="Consolas" panose="020B0609020204030204" pitchFamily="49" charset="0"/>
                  </a:rPr>
                  <a:t>.</a:t>
                </a:r>
                <a:endParaRPr lang="en-US" sz="2800" dirty="0"/>
              </a:p>
              <a:p>
                <a:r>
                  <a:rPr lang="en-US" sz="2800" dirty="0"/>
                  <a:t>We can have keys be parts of speech (and location) and values be the meaning:</a:t>
                </a:r>
              </a:p>
              <a:p>
                <a:pPr marL="0" indent="0" algn="ctr">
                  <a:buNone/>
                </a:pPr>
                <a:r>
                  <a:rPr lang="en-US" sz="2800" dirty="0"/>
                  <a:t>“I kicked the ball”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{noun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I, verb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kicked, article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the, noun</a:t>
                </a:r>
                <a:r>
                  <a:rPr lang="en-US" sz="2800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 ball}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A483C8-9115-1444-8BA9-71C0FFB1A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09907" y="1283369"/>
                <a:ext cx="10883004" cy="4599628"/>
              </a:xfrm>
              <a:blipFill>
                <a:blip r:embed="rId2"/>
                <a:stretch>
                  <a:fillRect l="-1050" t="-1102" b="-7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44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Looking back at Regression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FCAE85B-089D-C741-B70C-561579859E4D}"/>
                  </a:ext>
                </a:extLst>
              </p:cNvPr>
              <p:cNvSpPr/>
              <p:nvPr/>
            </p:nvSpPr>
            <p:spPr>
              <a:xfrm>
                <a:off x="6942565" y="5482709"/>
                <a:ext cx="488473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i="1" dirty="0"/>
                  <a:t>* 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Basically assuming that the output </a:t>
                </a:r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 depends only on first order interactions of 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FCAE85B-089D-C741-B70C-561579859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65" y="5482709"/>
                <a:ext cx="4884731" cy="646331"/>
              </a:xfrm>
              <a:prstGeom prst="rect">
                <a:avLst/>
              </a:prstGeom>
              <a:blipFill>
                <a:blip r:embed="rId2"/>
                <a:stretch>
                  <a:fillRect l="-1039"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 Placeholder 2">
                <a:extLst>
                  <a:ext uri="{FF2B5EF4-FFF2-40B4-BE49-F238E27FC236}">
                    <a16:creationId xmlns:a16="http://schemas.microsoft.com/office/drawing/2014/main" id="{DE53083C-E75D-2B41-93F0-D637FF0BD16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Linear Regression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*: Given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} </a:t>
                </a:r>
                <a:r>
                  <a:rPr lang="en-US" sz="2800" dirty="0">
                    <a:solidFill>
                      <a:schemeClr val="tx1"/>
                    </a:solidFill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where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sz="2800" b="1" dirty="0">
                    <a:solidFill>
                      <a:schemeClr val="accent3"/>
                    </a:solidFill>
                    <a:ea typeface="Cambria Math" panose="02040503050406030204" pitchFamily="18" charset="0"/>
                  </a:rPr>
                  <a:t>linear function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= x</a:t>
                </a:r>
              </a:p>
            </p:txBody>
          </p:sp>
        </mc:Choice>
        <mc:Fallback xmlns="">
          <p:sp>
            <p:nvSpPr>
              <p:cNvPr id="58" name="Text Placeholder 2">
                <a:extLst>
                  <a:ext uri="{FF2B5EF4-FFF2-40B4-BE49-F238E27FC236}">
                    <a16:creationId xmlns:a16="http://schemas.microsoft.com/office/drawing/2014/main" id="{DE53083C-E75D-2B41-93F0-D637FF0BD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  <a:blipFill>
                <a:blip r:embed="rId3"/>
                <a:stretch>
                  <a:fillRect l="-226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4F1F83FE-2A60-2D4B-AA79-1328A0F0DFA8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892A25-2690-1C44-8FB5-B1C4AE3ECB88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0F96640-F6FB-0F4B-8C0D-257FD78B64A3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E3C556C-4778-AB42-B8F7-BA0158D355C6}"/>
              </a:ext>
            </a:extLst>
          </p:cNvPr>
          <p:cNvCxnSpPr>
            <a:cxnSpLocks/>
          </p:cNvCxnSpPr>
          <p:nvPr/>
        </p:nvCxnSpPr>
        <p:spPr>
          <a:xfrm flipV="1">
            <a:off x="2149236" y="4367456"/>
            <a:ext cx="434891" cy="405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B801ED6-CDCF-E847-838B-3582754520F7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78FC197-41E5-7D46-916F-6EF720C14C61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EB6B7B-00A2-6F47-8B06-D45C927761CF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2C1802-A619-CF40-AF35-67262CE85508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17F662-9B2D-164E-9E92-DF9A14DA336C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17F662-9B2D-164E-9E92-DF9A14DA3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4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3602F3-833C-2E4A-B567-BE1237F57360}"/>
              </a:ext>
            </a:extLst>
          </p:cNvPr>
          <p:cNvCxnSpPr>
            <a:cxnSpLocks/>
          </p:cNvCxnSpPr>
          <p:nvPr/>
        </p:nvCxnSpPr>
        <p:spPr>
          <a:xfrm>
            <a:off x="3685503" y="2913401"/>
            <a:ext cx="0" cy="1583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B8C37A3-708D-BF40-A298-AB6EC6F3F012}"/>
              </a:ext>
            </a:extLst>
          </p:cNvPr>
          <p:cNvSpPr txBox="1"/>
          <p:nvPr/>
        </p:nvSpPr>
        <p:spPr>
          <a:xfrm>
            <a:off x="3775525" y="3478441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0D6193-D7BF-5242-A6D8-DCCB214175EA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F793696-2B52-6849-91D6-D1F1B8CB7C4D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BE300D-3CAA-CF4F-8012-389BCD32BD23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8909B6-5BD0-3A4D-928B-DEAA845EB0D1}"/>
              </a:ext>
            </a:extLst>
          </p:cNvPr>
          <p:cNvSpPr txBox="1"/>
          <p:nvPr/>
        </p:nvSpPr>
        <p:spPr>
          <a:xfrm>
            <a:off x="2988433" y="5267819"/>
            <a:ext cx="157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Activation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function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C542464-7073-C448-9197-FBCDFAB0F652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DFB0856-B05C-FD40-88F3-2321EAEE1731}"/>
              </a:ext>
            </a:extLst>
          </p:cNvPr>
          <p:cNvCxnSpPr>
            <a:cxnSpLocks/>
          </p:cNvCxnSpPr>
          <p:nvPr/>
        </p:nvCxnSpPr>
        <p:spPr>
          <a:xfrm flipV="1">
            <a:off x="3590835" y="4039212"/>
            <a:ext cx="309125" cy="126802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713B242-26CF-D444-994C-BB415F94D958}"/>
              </a:ext>
            </a:extLst>
          </p:cNvPr>
          <p:cNvSpPr txBox="1"/>
          <p:nvPr/>
        </p:nvSpPr>
        <p:spPr>
          <a:xfrm>
            <a:off x="618747" y="2657000"/>
            <a:ext cx="460404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D17D4B6-FD0D-9E4B-9258-F5B15D1A020E}"/>
              </a:ext>
            </a:extLst>
          </p:cNvPr>
          <p:cNvSpPr txBox="1"/>
          <p:nvPr/>
        </p:nvSpPr>
        <p:spPr>
          <a:xfrm>
            <a:off x="618746" y="3586127"/>
            <a:ext cx="460403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4B9D30-34AE-484E-BF65-EE9311D8817C}"/>
              </a:ext>
            </a:extLst>
          </p:cNvPr>
          <p:cNvSpPr txBox="1"/>
          <p:nvPr/>
        </p:nvSpPr>
        <p:spPr>
          <a:xfrm>
            <a:off x="656068" y="4463318"/>
            <a:ext cx="460403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82B292E-6114-EA40-AE35-7A5F61888233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82B292E-6114-EA40-AE35-7A5F61888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7E9BDE2-6E00-8343-BAE3-EE79D019DFAD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7E9BDE2-6E00-8343-BAE3-EE79D019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6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669D257-6B5C-4F41-BCF7-B1B31231C9F5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CD2E6E-EF79-8A49-B0FD-7F2757F7E718}"/>
              </a:ext>
            </a:extLst>
          </p:cNvPr>
          <p:cNvCxnSpPr>
            <a:cxnSpLocks/>
          </p:cNvCxnSpPr>
          <p:nvPr/>
        </p:nvCxnSpPr>
        <p:spPr>
          <a:xfrm>
            <a:off x="1934698" y="2906139"/>
            <a:ext cx="416101" cy="3293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39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114C-1A8D-D445-BA32-48C4A8E2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Programming Intuition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AE56B-8FAD-AB40-94B0-D61AFFD4F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To build trees like we saw, each token can query for other nearby tokens that match a target:</a:t>
            </a:r>
          </a:p>
          <a:p>
            <a:pPr lvl="1"/>
            <a:r>
              <a:rPr lang="en-US" dirty="0"/>
              <a:t>Each noun queries for a nearby verb to be the subject or object of</a:t>
            </a:r>
          </a:p>
          <a:p>
            <a:pPr lvl="1"/>
            <a:r>
              <a:rPr lang="en-US" dirty="0"/>
              <a:t>Articles query for nearby nouns</a:t>
            </a:r>
          </a:p>
          <a:p>
            <a:pPr lvl="1"/>
            <a:r>
              <a:rPr lang="en-US" dirty="0"/>
              <a:t>Verbs query for objects</a:t>
            </a:r>
          </a:p>
          <a:p>
            <a:pPr lvl="1"/>
            <a:r>
              <a:rPr lang="en-US" dirty="0"/>
              <a:t>and so on…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D4B07-13AF-2845-894E-DDD86B3B12A0}"/>
              </a:ext>
            </a:extLst>
          </p:cNvPr>
          <p:cNvSpPr/>
          <p:nvPr/>
        </p:nvSpPr>
        <p:spPr>
          <a:xfrm>
            <a:off x="908537" y="4874707"/>
            <a:ext cx="10371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{noun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I, verb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kicked, article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the, noun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ball}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F6938-6FB9-8948-8911-B30E4B70CF81}"/>
              </a:ext>
            </a:extLst>
          </p:cNvPr>
          <p:cNvSpPr txBox="1"/>
          <p:nvPr/>
        </p:nvSpPr>
        <p:spPr>
          <a:xfrm>
            <a:off x="1122217" y="5397927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90C3"/>
                </a:solidFill>
              </a:rPr>
              <a:t>Verb?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CA7BE-D2D2-BE48-AD88-B5077BDE3C0A}"/>
              </a:ext>
            </a:extLst>
          </p:cNvPr>
          <p:cNvSpPr txBox="1"/>
          <p:nvPr/>
        </p:nvSpPr>
        <p:spPr>
          <a:xfrm>
            <a:off x="8811490" y="5383713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90C3"/>
                </a:solidFill>
              </a:rPr>
              <a:t>Verb?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138B2-150A-394F-905A-79E45680BFB0}"/>
              </a:ext>
            </a:extLst>
          </p:cNvPr>
          <p:cNvSpPr txBox="1"/>
          <p:nvPr/>
        </p:nvSpPr>
        <p:spPr>
          <a:xfrm>
            <a:off x="6045768" y="5413249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90C3"/>
                </a:solidFill>
              </a:rPr>
              <a:t>Noun?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A05F9-D9C8-A442-9A9F-2002618398D7}"/>
              </a:ext>
            </a:extLst>
          </p:cNvPr>
          <p:cNvSpPr txBox="1"/>
          <p:nvPr/>
        </p:nvSpPr>
        <p:spPr>
          <a:xfrm>
            <a:off x="3075390" y="5397927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90C3"/>
                </a:solidFill>
              </a:rPr>
              <a:t>Noun?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00429ECC-B9A3-5645-B1EA-1864EC92A044}"/>
              </a:ext>
            </a:extLst>
          </p:cNvPr>
          <p:cNvSpPr/>
          <p:nvPr/>
        </p:nvSpPr>
        <p:spPr>
          <a:xfrm>
            <a:off x="6679043" y="4469481"/>
            <a:ext cx="2648703" cy="810452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2832B51-FE98-6140-A222-DED65CB3683F}"/>
              </a:ext>
            </a:extLst>
          </p:cNvPr>
          <p:cNvSpPr/>
          <p:nvPr/>
        </p:nvSpPr>
        <p:spPr>
          <a:xfrm>
            <a:off x="3770921" y="4155758"/>
            <a:ext cx="5709226" cy="1537004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62A33D4-37B5-9F4A-9714-B0AA87E987EB}"/>
              </a:ext>
            </a:extLst>
          </p:cNvPr>
          <p:cNvSpPr/>
          <p:nvPr/>
        </p:nvSpPr>
        <p:spPr>
          <a:xfrm>
            <a:off x="1580820" y="4469481"/>
            <a:ext cx="1944664" cy="1001950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97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1FA2-7DE9-0448-A16B-E095A359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Programming Intuition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3932A-0474-BD40-A21A-B54F1F199F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These can then be combined into higher level objects.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This can be iterated until the entire sentence merges.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ABE76-F28C-FC43-8C1B-A2FC805DDFE4}"/>
              </a:ext>
            </a:extLst>
          </p:cNvPr>
          <p:cNvSpPr/>
          <p:nvPr/>
        </p:nvSpPr>
        <p:spPr>
          <a:xfrm>
            <a:off x="908537" y="4292811"/>
            <a:ext cx="10371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{noun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I, verb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kicked, article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the, noun</a:t>
            </a:r>
            <a:r>
              <a:rPr lang="en-US" sz="28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ball}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ABEACFEB-04A9-C64A-84AA-5DBDA90A750A}"/>
              </a:ext>
            </a:extLst>
          </p:cNvPr>
          <p:cNvSpPr/>
          <p:nvPr/>
        </p:nvSpPr>
        <p:spPr>
          <a:xfrm>
            <a:off x="6679043" y="3887585"/>
            <a:ext cx="2648703" cy="810452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6EDB36B-22AE-3641-946B-21502B9A100E}"/>
              </a:ext>
            </a:extLst>
          </p:cNvPr>
          <p:cNvSpPr/>
          <p:nvPr/>
        </p:nvSpPr>
        <p:spPr>
          <a:xfrm>
            <a:off x="3770921" y="3553086"/>
            <a:ext cx="5709226" cy="1537004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C146A444-8780-2346-B642-C7381E03C5B0}"/>
              </a:ext>
            </a:extLst>
          </p:cNvPr>
          <p:cNvSpPr/>
          <p:nvPr/>
        </p:nvSpPr>
        <p:spPr>
          <a:xfrm>
            <a:off x="1580820" y="3887585"/>
            <a:ext cx="1944664" cy="1001950"/>
          </a:xfrm>
          <a:prstGeom prst="arc">
            <a:avLst>
              <a:gd name="adj1" fmla="val 10775140"/>
              <a:gd name="adj2" fmla="val 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94769-44F8-8444-9AE4-30C193A6E6FA}"/>
              </a:ext>
            </a:extLst>
          </p:cNvPr>
          <p:cNvSpPr/>
          <p:nvPr/>
        </p:nvSpPr>
        <p:spPr>
          <a:xfrm>
            <a:off x="510199" y="2248900"/>
            <a:ext cx="11168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{NP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I kicked, VP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kicked ball, NP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the ball, VP</a:t>
            </a:r>
            <a:r>
              <a:rPr lang="en-US" sz="2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kicked ball}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82D5209-A3D1-874B-B387-13D1258423BB}"/>
              </a:ext>
            </a:extLst>
          </p:cNvPr>
          <p:cNvSpPr/>
          <p:nvPr/>
        </p:nvSpPr>
        <p:spPr>
          <a:xfrm rot="10800000">
            <a:off x="1970781" y="3010276"/>
            <a:ext cx="477982" cy="8595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B47D4080-35BF-5149-8C9B-F3A92C85DFB2}"/>
              </a:ext>
            </a:extLst>
          </p:cNvPr>
          <p:cNvSpPr/>
          <p:nvPr/>
        </p:nvSpPr>
        <p:spPr>
          <a:xfrm rot="10800000">
            <a:off x="4596217" y="2999733"/>
            <a:ext cx="477982" cy="8595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B674C32-E065-514A-8B15-B84E62E136A0}"/>
              </a:ext>
            </a:extLst>
          </p:cNvPr>
          <p:cNvSpPr/>
          <p:nvPr/>
        </p:nvSpPr>
        <p:spPr>
          <a:xfrm rot="10800000">
            <a:off x="7221653" y="2989190"/>
            <a:ext cx="477982" cy="8595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52E8E23F-D238-9744-85D2-4D7540AB4F08}"/>
              </a:ext>
            </a:extLst>
          </p:cNvPr>
          <p:cNvSpPr/>
          <p:nvPr/>
        </p:nvSpPr>
        <p:spPr>
          <a:xfrm rot="10800000">
            <a:off x="9847089" y="2978647"/>
            <a:ext cx="477982" cy="8595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1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9AC8-2704-A840-A6BE-9B30BA23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require?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90D12-72F1-E643-86A5-63857A5400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For this process to work we needed a few components:</a:t>
            </a:r>
          </a:p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0090C3"/>
                </a:solidFill>
              </a:rPr>
              <a:t>key</a:t>
            </a:r>
            <a:r>
              <a:rPr lang="en-US" sz="2800" dirty="0"/>
              <a:t> describing what questions each word responded to</a:t>
            </a:r>
          </a:p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0090C3"/>
                </a:solidFill>
              </a:rPr>
              <a:t>value</a:t>
            </a:r>
            <a:r>
              <a:rPr lang="en-US" sz="2800" dirty="0"/>
              <a:t> describing what information that word contains when it answers a question</a:t>
            </a:r>
          </a:p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0090C3"/>
                </a:solidFill>
              </a:rPr>
              <a:t>query</a:t>
            </a:r>
            <a:r>
              <a:rPr lang="en-US" sz="2800" dirty="0"/>
              <a:t> describing what every word was looking to combine with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Then the values were combined for those keys that matched the queries, and the process repeated.</a:t>
            </a:r>
          </a:p>
        </p:txBody>
      </p:sp>
    </p:spTree>
    <p:extLst>
      <p:ext uri="{BB962C8B-B14F-4D97-AF65-F5344CB8AC3E}">
        <p14:creationId xmlns:p14="http://schemas.microsoft.com/office/powerpoint/2010/main" val="3792306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as a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4F931-8492-834B-BFBD-9733960BF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As common in neural architectures, the </a:t>
            </a:r>
            <a:r>
              <a:rPr lang="en-US" sz="2800" b="1" dirty="0">
                <a:solidFill>
                  <a:srgbClr val="0090C3"/>
                </a:solidFill>
              </a:rPr>
              <a:t>key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0090C3"/>
                </a:solidFill>
              </a:rPr>
              <a:t>query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0090C3"/>
                </a:solidFill>
              </a:rPr>
              <a:t>value</a:t>
            </a:r>
            <a:r>
              <a:rPr lang="en-US" sz="2800" dirty="0"/>
              <a:t> will all be represented by vectors of numbers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29131C-345E-4849-BD26-A199283BDD35}"/>
              </a:ext>
            </a:extLst>
          </p:cNvPr>
          <p:cNvGrpSpPr/>
          <p:nvPr/>
        </p:nvGrpSpPr>
        <p:grpSpPr>
          <a:xfrm>
            <a:off x="5982586" y="3474844"/>
            <a:ext cx="2832766" cy="2463851"/>
            <a:chOff x="5291538" y="1855154"/>
            <a:chExt cx="2832766" cy="2463851"/>
          </a:xfrm>
          <a:solidFill>
            <a:schemeClr val="tx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BA53C6E-B5C0-C742-8671-04E0B317CE0A}"/>
                </a:ext>
              </a:extLst>
            </p:cNvPr>
            <p:cNvSpPr/>
            <p:nvPr/>
          </p:nvSpPr>
          <p:spPr>
            <a:xfrm>
              <a:off x="6041120" y="3555630"/>
              <a:ext cx="204251" cy="204251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6ECD2C-B45C-3A48-9A74-52A9D21778C2}"/>
                </a:ext>
              </a:extLst>
            </p:cNvPr>
            <p:cNvSpPr/>
            <p:nvPr/>
          </p:nvSpPr>
          <p:spPr>
            <a:xfrm>
              <a:off x="6041120" y="3999841"/>
              <a:ext cx="204251" cy="204251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8791F-C86C-0E46-BE0B-5992E2072A9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291538" y="3384091"/>
              <a:ext cx="779494" cy="201451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71E3D8-891F-8E43-B29D-FBD77C29A370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5291538" y="3384091"/>
              <a:ext cx="779494" cy="645662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80C4F6-8852-DF44-A80D-1C2EE4534F85}"/>
                </a:ext>
              </a:extLst>
            </p:cNvPr>
            <p:cNvCxnSpPr>
              <a:endCxn id="5" idx="2"/>
            </p:cNvCxnSpPr>
            <p:nvPr/>
          </p:nvCxnSpPr>
          <p:spPr>
            <a:xfrm flipV="1">
              <a:off x="5291538" y="3657756"/>
              <a:ext cx="749582" cy="193792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057D02-011B-B744-B65D-6743792A31EA}"/>
                </a:ext>
              </a:extLst>
            </p:cNvPr>
            <p:cNvCxnSpPr>
              <a:cxnSpLocks/>
              <a:stCxn id="26" idx="3"/>
              <a:endCxn id="6" idx="3"/>
            </p:cNvCxnSpPr>
            <p:nvPr/>
          </p:nvCxnSpPr>
          <p:spPr>
            <a:xfrm>
              <a:off x="5303048" y="1855154"/>
              <a:ext cx="767984" cy="231902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F6CB10-B0FC-A54B-8514-12393124B85F}"/>
                </a:ext>
              </a:extLst>
            </p:cNvPr>
            <p:cNvCxnSpPr>
              <a:stCxn id="5" idx="6"/>
            </p:cNvCxnSpPr>
            <p:nvPr/>
          </p:nvCxnSpPr>
          <p:spPr>
            <a:xfrm flipV="1">
              <a:off x="6245371" y="3657755"/>
              <a:ext cx="284597" cy="1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D161E-1F11-0549-9672-3D07B8B0A795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6245371" y="4101966"/>
              <a:ext cx="284597" cy="1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93C38-9707-3443-B602-90E3915C98FA}"/>
                </a:ext>
              </a:extLst>
            </p:cNvPr>
            <p:cNvSpPr/>
            <p:nvPr/>
          </p:nvSpPr>
          <p:spPr>
            <a:xfrm>
              <a:off x="7113467" y="3556269"/>
              <a:ext cx="797165" cy="64846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FD4B4B-4122-AF42-A68D-5977B01FEF66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3661565"/>
              <a:ext cx="204251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065BCA-6E24-5D44-940B-A45FF8FFFB9E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4105776"/>
              <a:ext cx="204251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34FC01-0608-E846-AB4F-7EBE26F2B68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910632" y="3879861"/>
              <a:ext cx="213672" cy="638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7E1A8-6370-F444-BE32-288F8C01639E}"/>
                </a:ext>
              </a:extLst>
            </p:cNvPr>
            <p:cNvCxnSpPr/>
            <p:nvPr/>
          </p:nvCxnSpPr>
          <p:spPr>
            <a:xfrm flipV="1">
              <a:off x="5291538" y="4315740"/>
              <a:ext cx="1960909" cy="326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8B918-66EA-F94F-A141-4C87FEBAB3E0}"/>
                </a:ext>
              </a:extLst>
            </p:cNvPr>
            <p:cNvCxnSpPr/>
            <p:nvPr/>
          </p:nvCxnSpPr>
          <p:spPr>
            <a:xfrm flipV="1">
              <a:off x="7252447" y="4208853"/>
              <a:ext cx="0" cy="106248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E218FA-7B44-1D46-9D24-0CFD28EFE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531" y="2337761"/>
              <a:ext cx="11426" cy="12134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DC19CA-5281-5346-9118-529C98D92EA4}"/>
                </a:ext>
              </a:extLst>
            </p:cNvPr>
            <p:cNvSpPr/>
            <p:nvPr/>
          </p:nvSpPr>
          <p:spPr>
            <a:xfrm rot="5400000">
              <a:off x="6331054" y="3669282"/>
              <a:ext cx="796089" cy="393247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B9E7F-CA7C-E84E-BAB9-990109BAE544}"/>
              </a:ext>
            </a:extLst>
          </p:cNvPr>
          <p:cNvSpPr/>
          <p:nvPr/>
        </p:nvSpPr>
        <p:spPr>
          <a:xfrm>
            <a:off x="2475863" y="3144437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CBBE9-D3D1-C942-82A5-F05D88DE66CB}"/>
              </a:ext>
            </a:extLst>
          </p:cNvPr>
          <p:cNvSpPr/>
          <p:nvPr/>
        </p:nvSpPr>
        <p:spPr>
          <a:xfrm>
            <a:off x="3602590" y="3341109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D16AE-3D2E-8F48-9A1B-B88E649156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456051" y="3474844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77A78E62-39BF-C04B-9336-6DF428C39D21}"/>
              </a:ext>
            </a:extLst>
          </p:cNvPr>
          <p:cNvSpPr/>
          <p:nvPr/>
        </p:nvSpPr>
        <p:spPr>
          <a:xfrm rot="16200000">
            <a:off x="4200466" y="3216936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60FD3-DBA0-F043-8CA3-AB85FA4ED36A}"/>
              </a:ext>
            </a:extLst>
          </p:cNvPr>
          <p:cNvSpPr/>
          <p:nvPr/>
        </p:nvSpPr>
        <p:spPr>
          <a:xfrm>
            <a:off x="5196926" y="287365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2C160-D866-0A41-93F5-4DC31E7946FC}"/>
              </a:ext>
            </a:extLst>
          </p:cNvPr>
          <p:cNvSpPr/>
          <p:nvPr/>
        </p:nvSpPr>
        <p:spPr>
          <a:xfrm>
            <a:off x="5196926" y="3341109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F7B7D-4AAE-0943-A8DA-BC6A41643613}"/>
              </a:ext>
            </a:extLst>
          </p:cNvPr>
          <p:cNvSpPr/>
          <p:nvPr/>
        </p:nvSpPr>
        <p:spPr>
          <a:xfrm>
            <a:off x="5196926" y="3808566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41C20-B952-5547-987A-FFA4D98BBABA}"/>
              </a:ext>
            </a:extLst>
          </p:cNvPr>
          <p:cNvSpPr/>
          <p:nvPr/>
        </p:nvSpPr>
        <p:spPr>
          <a:xfrm>
            <a:off x="3602590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4AC26F-2B51-6D41-9B79-87D8CBBFC18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456051" y="5459692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apezoid 29">
            <a:extLst>
              <a:ext uri="{FF2B5EF4-FFF2-40B4-BE49-F238E27FC236}">
                <a16:creationId xmlns:a16="http://schemas.microsoft.com/office/drawing/2014/main" id="{1B75DBCC-777C-1B48-A8F6-B36CA325B72F}"/>
              </a:ext>
            </a:extLst>
          </p:cNvPr>
          <p:cNvSpPr/>
          <p:nvPr/>
        </p:nvSpPr>
        <p:spPr>
          <a:xfrm rot="16200000">
            <a:off x="4200466" y="5201784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E22376-F9D0-0B45-A3FD-0721EFD9D63B}"/>
              </a:ext>
            </a:extLst>
          </p:cNvPr>
          <p:cNvSpPr/>
          <p:nvPr/>
        </p:nvSpPr>
        <p:spPr>
          <a:xfrm>
            <a:off x="5196926" y="4858500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974EEB-40D0-0546-9866-CEAB890B57BC}"/>
              </a:ext>
            </a:extLst>
          </p:cNvPr>
          <p:cNvSpPr/>
          <p:nvPr/>
        </p:nvSpPr>
        <p:spPr>
          <a:xfrm>
            <a:off x="5196926" y="5325957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F0D2D2-DD99-AC40-B723-ABDB204B6F13}"/>
              </a:ext>
            </a:extLst>
          </p:cNvPr>
          <p:cNvSpPr/>
          <p:nvPr/>
        </p:nvSpPr>
        <p:spPr>
          <a:xfrm>
            <a:off x="5196926" y="5793414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171734-BEB3-4845-8D7B-535BEB6CEA7C}"/>
              </a:ext>
            </a:extLst>
          </p:cNvPr>
          <p:cNvSpPr/>
          <p:nvPr/>
        </p:nvSpPr>
        <p:spPr>
          <a:xfrm>
            <a:off x="8826862" y="3369422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04846-06EB-364F-8295-96B18547F138}"/>
              </a:ext>
            </a:extLst>
          </p:cNvPr>
          <p:cNvSpPr/>
          <p:nvPr/>
        </p:nvSpPr>
        <p:spPr>
          <a:xfrm>
            <a:off x="8815352" y="5325957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776ECF-D401-EF41-9243-1CD8D88C30DA}"/>
              </a:ext>
            </a:extLst>
          </p:cNvPr>
          <p:cNvSpPr/>
          <p:nvPr/>
        </p:nvSpPr>
        <p:spPr>
          <a:xfrm>
            <a:off x="2475863" y="5130604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55D150-6DFF-2545-B955-4D8FC3944763}"/>
              </a:ext>
            </a:extLst>
          </p:cNvPr>
          <p:cNvSpPr/>
          <p:nvPr/>
        </p:nvSpPr>
        <p:spPr>
          <a:xfrm>
            <a:off x="6743678" y="3178926"/>
            <a:ext cx="204251" cy="20425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EECAB5-F183-1A43-BDF3-1AABEF7EFC2F}"/>
              </a:ext>
            </a:extLst>
          </p:cNvPr>
          <p:cNvSpPr/>
          <p:nvPr/>
        </p:nvSpPr>
        <p:spPr>
          <a:xfrm>
            <a:off x="6743678" y="3623137"/>
            <a:ext cx="204251" cy="20425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32EE6-497C-3941-803F-A0DA736BE276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5994096" y="3007387"/>
            <a:ext cx="779494" cy="20145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375850-42EB-9441-A0CF-CD2AFB1A2C71}"/>
              </a:ext>
            </a:extLst>
          </p:cNvPr>
          <p:cNvCxnSpPr>
            <a:stCxn id="25" idx="3"/>
            <a:endCxn id="38" idx="1"/>
          </p:cNvCxnSpPr>
          <p:nvPr/>
        </p:nvCxnSpPr>
        <p:spPr>
          <a:xfrm>
            <a:off x="5994096" y="3007387"/>
            <a:ext cx="779494" cy="64566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573A64-1207-204A-84E2-F898EC82B63E}"/>
              </a:ext>
            </a:extLst>
          </p:cNvPr>
          <p:cNvCxnSpPr>
            <a:stCxn id="26" idx="3"/>
            <a:endCxn id="37" idx="2"/>
          </p:cNvCxnSpPr>
          <p:nvPr/>
        </p:nvCxnSpPr>
        <p:spPr>
          <a:xfrm flipV="1">
            <a:off x="5994096" y="3281052"/>
            <a:ext cx="749582" cy="19379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9002CE-D3F6-DA4B-906D-8AD92F556DE9}"/>
              </a:ext>
            </a:extLst>
          </p:cNvPr>
          <p:cNvCxnSpPr>
            <a:stCxn id="32" idx="3"/>
            <a:endCxn id="38" idx="3"/>
          </p:cNvCxnSpPr>
          <p:nvPr/>
        </p:nvCxnSpPr>
        <p:spPr>
          <a:xfrm flipV="1">
            <a:off x="5994096" y="3797476"/>
            <a:ext cx="779494" cy="1662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26FED8-4FB5-A04D-9F3E-B4AB61962CF3}"/>
              </a:ext>
            </a:extLst>
          </p:cNvPr>
          <p:cNvCxnSpPr>
            <a:stCxn id="37" idx="6"/>
          </p:cNvCxnSpPr>
          <p:nvPr/>
        </p:nvCxnSpPr>
        <p:spPr>
          <a:xfrm flipV="1">
            <a:off x="6947929" y="3281051"/>
            <a:ext cx="284597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A962AA-2399-C540-A236-071090DFCC4E}"/>
              </a:ext>
            </a:extLst>
          </p:cNvPr>
          <p:cNvCxnSpPr>
            <a:stCxn id="38" idx="6"/>
          </p:cNvCxnSpPr>
          <p:nvPr/>
        </p:nvCxnSpPr>
        <p:spPr>
          <a:xfrm flipV="1">
            <a:off x="6947929" y="3725262"/>
            <a:ext cx="284597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DB43FAC-B9A8-C044-AF0D-0AEC153CFF88}"/>
              </a:ext>
            </a:extLst>
          </p:cNvPr>
          <p:cNvSpPr/>
          <p:nvPr/>
        </p:nvSpPr>
        <p:spPr>
          <a:xfrm>
            <a:off x="7816025" y="3179565"/>
            <a:ext cx="797165" cy="6484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F30752-D705-A548-B744-D5B134BEC7D0}"/>
              </a:ext>
            </a:extLst>
          </p:cNvPr>
          <p:cNvCxnSpPr>
            <a:cxnSpLocks/>
          </p:cNvCxnSpPr>
          <p:nvPr/>
        </p:nvCxnSpPr>
        <p:spPr>
          <a:xfrm>
            <a:off x="7611774" y="3284861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5A9704-FA31-4046-B74D-0609A0F95986}"/>
              </a:ext>
            </a:extLst>
          </p:cNvPr>
          <p:cNvCxnSpPr>
            <a:cxnSpLocks/>
          </p:cNvCxnSpPr>
          <p:nvPr/>
        </p:nvCxnSpPr>
        <p:spPr>
          <a:xfrm>
            <a:off x="7611774" y="3729072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7B535-4DF2-944F-AE7B-F82A93D0AA5C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 flipV="1">
            <a:off x="8613190" y="3503157"/>
            <a:ext cx="213672" cy="63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3A5CA0-34BE-E745-8AD7-9F4359AFA23A}"/>
              </a:ext>
            </a:extLst>
          </p:cNvPr>
          <p:cNvCxnSpPr>
            <a:stCxn id="27" idx="3"/>
          </p:cNvCxnSpPr>
          <p:nvPr/>
        </p:nvCxnSpPr>
        <p:spPr>
          <a:xfrm flipV="1">
            <a:off x="5994096" y="3939036"/>
            <a:ext cx="1960909" cy="32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1A23E-6D76-2C45-B2F6-ED11BEA74856}"/>
              </a:ext>
            </a:extLst>
          </p:cNvPr>
          <p:cNvCxnSpPr>
            <a:cxnSpLocks/>
          </p:cNvCxnSpPr>
          <p:nvPr/>
        </p:nvCxnSpPr>
        <p:spPr>
          <a:xfrm flipV="1">
            <a:off x="5994096" y="5930415"/>
            <a:ext cx="2418109" cy="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05F1E4-20B6-E946-93F5-BD0D2A7BDEFD}"/>
              </a:ext>
            </a:extLst>
          </p:cNvPr>
          <p:cNvCxnSpPr/>
          <p:nvPr/>
        </p:nvCxnSpPr>
        <p:spPr>
          <a:xfrm flipV="1">
            <a:off x="7955005" y="3832149"/>
            <a:ext cx="0" cy="1062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1260FC-D9D0-2342-B2BB-4D5DB683C17D}"/>
              </a:ext>
            </a:extLst>
          </p:cNvPr>
          <p:cNvCxnSpPr/>
          <p:nvPr/>
        </p:nvCxnSpPr>
        <p:spPr>
          <a:xfrm flipV="1">
            <a:off x="8412205" y="3827388"/>
            <a:ext cx="0" cy="20997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1C14726-9EC6-0946-A159-5906D43868F4}"/>
              </a:ext>
            </a:extLst>
          </p:cNvPr>
          <p:cNvSpPr/>
          <p:nvPr/>
        </p:nvSpPr>
        <p:spPr>
          <a:xfrm rot="5400000">
            <a:off x="7033612" y="3292578"/>
            <a:ext cx="796089" cy="3932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45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3A5CA0-34BE-E745-8AD7-9F4359AFA23A}"/>
              </a:ext>
            </a:extLst>
          </p:cNvPr>
          <p:cNvCxnSpPr>
            <a:stCxn id="27" idx="3"/>
          </p:cNvCxnSpPr>
          <p:nvPr/>
        </p:nvCxnSpPr>
        <p:spPr>
          <a:xfrm flipV="1">
            <a:off x="5994096" y="3939036"/>
            <a:ext cx="1960909" cy="32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as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2800" dirty="0"/>
                  <a:t>When dealing with vectors, similarity is commonly given by the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dot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i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/>
                  <a:t>.  Large positive dot products are similar.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1377" r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729131C-345E-4849-BD26-A199283BDD35}"/>
              </a:ext>
            </a:extLst>
          </p:cNvPr>
          <p:cNvGrpSpPr/>
          <p:nvPr/>
        </p:nvGrpSpPr>
        <p:grpSpPr>
          <a:xfrm>
            <a:off x="5982586" y="3474844"/>
            <a:ext cx="2832766" cy="2463851"/>
            <a:chOff x="5291538" y="1855154"/>
            <a:chExt cx="2832766" cy="24638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BA53C6E-B5C0-C742-8671-04E0B317CE0A}"/>
                </a:ext>
              </a:extLst>
            </p:cNvPr>
            <p:cNvSpPr/>
            <p:nvPr/>
          </p:nvSpPr>
          <p:spPr>
            <a:xfrm>
              <a:off x="6041120" y="3555630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6ECD2C-B45C-3A48-9A74-52A9D21778C2}"/>
                </a:ext>
              </a:extLst>
            </p:cNvPr>
            <p:cNvSpPr/>
            <p:nvPr/>
          </p:nvSpPr>
          <p:spPr>
            <a:xfrm>
              <a:off x="6041120" y="3999841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8791F-C86C-0E46-BE0B-5992E2072A9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291538" y="3384091"/>
              <a:ext cx="779494" cy="20145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71E3D8-891F-8E43-B29D-FBD77C29A370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5291538" y="3384091"/>
              <a:ext cx="779494" cy="64566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80C4F6-8852-DF44-A80D-1C2EE4534F85}"/>
                </a:ext>
              </a:extLst>
            </p:cNvPr>
            <p:cNvCxnSpPr>
              <a:endCxn id="5" idx="2"/>
            </p:cNvCxnSpPr>
            <p:nvPr/>
          </p:nvCxnSpPr>
          <p:spPr>
            <a:xfrm flipV="1">
              <a:off x="5291538" y="3657756"/>
              <a:ext cx="749582" cy="19379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057D02-011B-B744-B65D-6743792A31EA}"/>
                </a:ext>
              </a:extLst>
            </p:cNvPr>
            <p:cNvCxnSpPr>
              <a:cxnSpLocks/>
              <a:stCxn id="26" idx="3"/>
              <a:endCxn id="6" idx="3"/>
            </p:cNvCxnSpPr>
            <p:nvPr/>
          </p:nvCxnSpPr>
          <p:spPr>
            <a:xfrm>
              <a:off x="5303048" y="1855154"/>
              <a:ext cx="767984" cy="231902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F6CB10-B0FC-A54B-8514-12393124B85F}"/>
                </a:ext>
              </a:extLst>
            </p:cNvPr>
            <p:cNvCxnSpPr>
              <a:stCxn id="5" idx="6"/>
            </p:cNvCxnSpPr>
            <p:nvPr/>
          </p:nvCxnSpPr>
          <p:spPr>
            <a:xfrm flipV="1">
              <a:off x="6245371" y="3657755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D161E-1F11-0549-9672-3D07B8B0A795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6245371" y="4101966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93C38-9707-3443-B602-90E3915C98FA}"/>
                </a:ext>
              </a:extLst>
            </p:cNvPr>
            <p:cNvSpPr/>
            <p:nvPr/>
          </p:nvSpPr>
          <p:spPr>
            <a:xfrm>
              <a:off x="7113467" y="3556269"/>
              <a:ext cx="797165" cy="648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FD4B4B-4122-AF42-A68D-5977B01FEF66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3661565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065BCA-6E24-5D44-940B-A45FF8FFFB9E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4105776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34FC01-0608-E846-AB4F-7EBE26F2B68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910632" y="3879861"/>
              <a:ext cx="213672" cy="63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7E1A8-6370-F444-BE32-288F8C01639E}"/>
                </a:ext>
              </a:extLst>
            </p:cNvPr>
            <p:cNvCxnSpPr/>
            <p:nvPr/>
          </p:nvCxnSpPr>
          <p:spPr>
            <a:xfrm flipV="1">
              <a:off x="5291538" y="4315740"/>
              <a:ext cx="1960909" cy="326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8B918-66EA-F94F-A141-4C87FEBAB3E0}"/>
                </a:ext>
              </a:extLst>
            </p:cNvPr>
            <p:cNvCxnSpPr/>
            <p:nvPr/>
          </p:nvCxnSpPr>
          <p:spPr>
            <a:xfrm flipV="1">
              <a:off x="7252447" y="4208853"/>
              <a:ext cx="0" cy="10624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E218FA-7B44-1D46-9D24-0CFD28EFE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531" y="2337761"/>
              <a:ext cx="11426" cy="121349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DC19CA-5281-5346-9118-529C98D92EA4}"/>
                </a:ext>
              </a:extLst>
            </p:cNvPr>
            <p:cNvSpPr/>
            <p:nvPr/>
          </p:nvSpPr>
          <p:spPr>
            <a:xfrm rot="5400000">
              <a:off x="6331054" y="3669282"/>
              <a:ext cx="796089" cy="3932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B9E7F-CA7C-E84E-BAB9-990109BAE544}"/>
              </a:ext>
            </a:extLst>
          </p:cNvPr>
          <p:cNvSpPr/>
          <p:nvPr/>
        </p:nvSpPr>
        <p:spPr>
          <a:xfrm>
            <a:off x="2475863" y="3144437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CBBE9-D3D1-C942-82A5-F05D88DE66CB}"/>
              </a:ext>
            </a:extLst>
          </p:cNvPr>
          <p:cNvSpPr/>
          <p:nvPr/>
        </p:nvSpPr>
        <p:spPr>
          <a:xfrm>
            <a:off x="3602590" y="3341109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D16AE-3D2E-8F48-9A1B-B88E649156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456051" y="3474844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77A78E62-39BF-C04B-9336-6DF428C39D21}"/>
              </a:ext>
            </a:extLst>
          </p:cNvPr>
          <p:cNvSpPr/>
          <p:nvPr/>
        </p:nvSpPr>
        <p:spPr>
          <a:xfrm rot="16200000">
            <a:off x="4200466" y="3216936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60FD3-DBA0-F043-8CA3-AB85FA4ED36A}"/>
              </a:ext>
            </a:extLst>
          </p:cNvPr>
          <p:cNvSpPr/>
          <p:nvPr/>
        </p:nvSpPr>
        <p:spPr>
          <a:xfrm>
            <a:off x="5196926" y="287365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2C160-D866-0A41-93F5-4DC31E7946FC}"/>
              </a:ext>
            </a:extLst>
          </p:cNvPr>
          <p:cNvSpPr/>
          <p:nvPr/>
        </p:nvSpPr>
        <p:spPr>
          <a:xfrm>
            <a:off x="5196926" y="3341109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F7B7D-4AAE-0943-A8DA-BC6A41643613}"/>
              </a:ext>
            </a:extLst>
          </p:cNvPr>
          <p:cNvSpPr/>
          <p:nvPr/>
        </p:nvSpPr>
        <p:spPr>
          <a:xfrm>
            <a:off x="5196926" y="3808566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41C20-B952-5547-987A-FFA4D98BBABA}"/>
              </a:ext>
            </a:extLst>
          </p:cNvPr>
          <p:cNvSpPr/>
          <p:nvPr/>
        </p:nvSpPr>
        <p:spPr>
          <a:xfrm>
            <a:off x="3602590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4AC26F-2B51-6D41-9B79-87D8CBBFC18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456051" y="5459692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apezoid 29">
            <a:extLst>
              <a:ext uri="{FF2B5EF4-FFF2-40B4-BE49-F238E27FC236}">
                <a16:creationId xmlns:a16="http://schemas.microsoft.com/office/drawing/2014/main" id="{1B75DBCC-777C-1B48-A8F6-B36CA325B72F}"/>
              </a:ext>
            </a:extLst>
          </p:cNvPr>
          <p:cNvSpPr/>
          <p:nvPr/>
        </p:nvSpPr>
        <p:spPr>
          <a:xfrm rot="16200000">
            <a:off x="4200466" y="5201784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E22376-F9D0-0B45-A3FD-0721EFD9D63B}"/>
              </a:ext>
            </a:extLst>
          </p:cNvPr>
          <p:cNvSpPr/>
          <p:nvPr/>
        </p:nvSpPr>
        <p:spPr>
          <a:xfrm>
            <a:off x="5196926" y="4858500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974EEB-40D0-0546-9866-CEAB890B57BC}"/>
              </a:ext>
            </a:extLst>
          </p:cNvPr>
          <p:cNvSpPr/>
          <p:nvPr/>
        </p:nvSpPr>
        <p:spPr>
          <a:xfrm>
            <a:off x="5196926" y="5325957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F0D2D2-DD99-AC40-B723-ABDB204B6F13}"/>
              </a:ext>
            </a:extLst>
          </p:cNvPr>
          <p:cNvSpPr/>
          <p:nvPr/>
        </p:nvSpPr>
        <p:spPr>
          <a:xfrm>
            <a:off x="5196926" y="5793414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171734-BEB3-4845-8D7B-535BEB6CEA7C}"/>
              </a:ext>
            </a:extLst>
          </p:cNvPr>
          <p:cNvSpPr/>
          <p:nvPr/>
        </p:nvSpPr>
        <p:spPr>
          <a:xfrm>
            <a:off x="8826862" y="3369422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04846-06EB-364F-8295-96B18547F138}"/>
              </a:ext>
            </a:extLst>
          </p:cNvPr>
          <p:cNvSpPr/>
          <p:nvPr/>
        </p:nvSpPr>
        <p:spPr>
          <a:xfrm>
            <a:off x="8815352" y="5325957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776ECF-D401-EF41-9243-1CD8D88C30DA}"/>
              </a:ext>
            </a:extLst>
          </p:cNvPr>
          <p:cNvSpPr/>
          <p:nvPr/>
        </p:nvSpPr>
        <p:spPr>
          <a:xfrm>
            <a:off x="2475863" y="5130604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55D150-6DFF-2545-B955-4D8FC3944763}"/>
              </a:ext>
            </a:extLst>
          </p:cNvPr>
          <p:cNvSpPr/>
          <p:nvPr/>
        </p:nvSpPr>
        <p:spPr>
          <a:xfrm>
            <a:off x="6743678" y="3178926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EECAB5-F183-1A43-BDF3-1AABEF7EFC2F}"/>
              </a:ext>
            </a:extLst>
          </p:cNvPr>
          <p:cNvSpPr/>
          <p:nvPr/>
        </p:nvSpPr>
        <p:spPr>
          <a:xfrm>
            <a:off x="6743678" y="3623137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32EE6-497C-3941-803F-A0DA736BE276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5994096" y="3007387"/>
            <a:ext cx="779494" cy="20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375850-42EB-9441-A0CF-CD2AFB1A2C71}"/>
              </a:ext>
            </a:extLst>
          </p:cNvPr>
          <p:cNvCxnSpPr>
            <a:stCxn id="25" idx="3"/>
            <a:endCxn id="38" idx="1"/>
          </p:cNvCxnSpPr>
          <p:nvPr/>
        </p:nvCxnSpPr>
        <p:spPr>
          <a:xfrm>
            <a:off x="5994096" y="3007387"/>
            <a:ext cx="779494" cy="64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573A64-1207-204A-84E2-F898EC82B63E}"/>
              </a:ext>
            </a:extLst>
          </p:cNvPr>
          <p:cNvCxnSpPr>
            <a:stCxn id="26" idx="3"/>
            <a:endCxn id="37" idx="2"/>
          </p:cNvCxnSpPr>
          <p:nvPr/>
        </p:nvCxnSpPr>
        <p:spPr>
          <a:xfrm flipV="1">
            <a:off x="5994096" y="3281052"/>
            <a:ext cx="749582" cy="193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9002CE-D3F6-DA4B-906D-8AD92F556DE9}"/>
              </a:ext>
            </a:extLst>
          </p:cNvPr>
          <p:cNvCxnSpPr>
            <a:stCxn id="32" idx="3"/>
            <a:endCxn id="38" idx="3"/>
          </p:cNvCxnSpPr>
          <p:nvPr/>
        </p:nvCxnSpPr>
        <p:spPr>
          <a:xfrm flipV="1">
            <a:off x="5994096" y="3797476"/>
            <a:ext cx="779494" cy="1662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26FED8-4FB5-A04D-9F3E-B4AB61962CF3}"/>
              </a:ext>
            </a:extLst>
          </p:cNvPr>
          <p:cNvCxnSpPr>
            <a:stCxn id="37" idx="6"/>
          </p:cNvCxnSpPr>
          <p:nvPr/>
        </p:nvCxnSpPr>
        <p:spPr>
          <a:xfrm flipV="1">
            <a:off x="6947929" y="3281051"/>
            <a:ext cx="284597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A962AA-2399-C540-A236-071090DFCC4E}"/>
              </a:ext>
            </a:extLst>
          </p:cNvPr>
          <p:cNvCxnSpPr>
            <a:stCxn id="38" idx="6"/>
          </p:cNvCxnSpPr>
          <p:nvPr/>
        </p:nvCxnSpPr>
        <p:spPr>
          <a:xfrm flipV="1">
            <a:off x="6947929" y="3725262"/>
            <a:ext cx="284597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DB43FAC-B9A8-C044-AF0D-0AEC153CFF88}"/>
              </a:ext>
            </a:extLst>
          </p:cNvPr>
          <p:cNvSpPr/>
          <p:nvPr/>
        </p:nvSpPr>
        <p:spPr>
          <a:xfrm>
            <a:off x="7816025" y="3179565"/>
            <a:ext cx="797165" cy="6484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F30752-D705-A548-B744-D5B134BEC7D0}"/>
              </a:ext>
            </a:extLst>
          </p:cNvPr>
          <p:cNvCxnSpPr>
            <a:cxnSpLocks/>
          </p:cNvCxnSpPr>
          <p:nvPr/>
        </p:nvCxnSpPr>
        <p:spPr>
          <a:xfrm>
            <a:off x="7611774" y="3284861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5A9704-FA31-4046-B74D-0609A0F95986}"/>
              </a:ext>
            </a:extLst>
          </p:cNvPr>
          <p:cNvCxnSpPr>
            <a:cxnSpLocks/>
          </p:cNvCxnSpPr>
          <p:nvPr/>
        </p:nvCxnSpPr>
        <p:spPr>
          <a:xfrm>
            <a:off x="7611774" y="3729072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7B535-4DF2-944F-AE7B-F82A93D0AA5C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 flipV="1">
            <a:off x="8613190" y="3503157"/>
            <a:ext cx="213672" cy="63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1A23E-6D76-2C45-B2F6-ED11BEA74856}"/>
              </a:ext>
            </a:extLst>
          </p:cNvPr>
          <p:cNvCxnSpPr>
            <a:cxnSpLocks/>
          </p:cNvCxnSpPr>
          <p:nvPr/>
        </p:nvCxnSpPr>
        <p:spPr>
          <a:xfrm flipV="1">
            <a:off x="5994096" y="5930415"/>
            <a:ext cx="2418109" cy="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05F1E4-20B6-E946-93F5-BD0D2A7BDEFD}"/>
              </a:ext>
            </a:extLst>
          </p:cNvPr>
          <p:cNvCxnSpPr/>
          <p:nvPr/>
        </p:nvCxnSpPr>
        <p:spPr>
          <a:xfrm flipV="1">
            <a:off x="7955005" y="3832149"/>
            <a:ext cx="0" cy="1062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1260FC-D9D0-2342-B2BB-4D5DB683C17D}"/>
              </a:ext>
            </a:extLst>
          </p:cNvPr>
          <p:cNvCxnSpPr/>
          <p:nvPr/>
        </p:nvCxnSpPr>
        <p:spPr>
          <a:xfrm flipV="1">
            <a:off x="8412205" y="3827388"/>
            <a:ext cx="0" cy="20997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1C14726-9EC6-0946-A159-5906D43868F4}"/>
              </a:ext>
            </a:extLst>
          </p:cNvPr>
          <p:cNvSpPr/>
          <p:nvPr/>
        </p:nvSpPr>
        <p:spPr>
          <a:xfrm rot="5400000">
            <a:off x="7033612" y="3292578"/>
            <a:ext cx="796089" cy="3932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F26B15-B36F-F44A-9F50-4D9BD4D37412}"/>
              </a:ext>
            </a:extLst>
          </p:cNvPr>
          <p:cNvSpPr txBox="1"/>
          <p:nvPr/>
        </p:nvSpPr>
        <p:spPr>
          <a:xfrm>
            <a:off x="6020335" y="2695704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Dot products</a:t>
            </a:r>
          </a:p>
        </p:txBody>
      </p:sp>
    </p:spTree>
    <p:extLst>
      <p:ext uri="{BB962C8B-B14F-4D97-AF65-F5344CB8AC3E}">
        <p14:creationId xmlns:p14="http://schemas.microsoft.com/office/powerpoint/2010/main" val="201885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3A5CA0-34BE-E745-8AD7-9F4359AFA23A}"/>
              </a:ext>
            </a:extLst>
          </p:cNvPr>
          <p:cNvCxnSpPr>
            <a:stCxn id="27" idx="3"/>
          </p:cNvCxnSpPr>
          <p:nvPr/>
        </p:nvCxnSpPr>
        <p:spPr>
          <a:xfrm flipV="1">
            <a:off x="5994096" y="3939036"/>
            <a:ext cx="1960909" cy="32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as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2800" dirty="0"/>
                  <a:t>To look up matches, we can compute the </a:t>
                </a:r>
                <a:r>
                  <a:rPr lang="en-US" sz="2800" b="1" dirty="0" err="1">
                    <a:solidFill>
                      <a:srgbClr val="0090C3"/>
                    </a:solidFill>
                  </a:rPr>
                  <a:t>softmax</a:t>
                </a:r>
                <a:r>
                  <a:rPr lang="en-US" sz="2800" dirty="0"/>
                  <a:t> of the dot products to get a collection of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sz="2800" dirty="0"/>
                  <a:t> that sum to one with the largest values concentrated on the large dot products.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729131C-345E-4849-BD26-A199283BDD35}"/>
              </a:ext>
            </a:extLst>
          </p:cNvPr>
          <p:cNvGrpSpPr/>
          <p:nvPr/>
        </p:nvGrpSpPr>
        <p:grpSpPr>
          <a:xfrm>
            <a:off x="5982586" y="3474844"/>
            <a:ext cx="2832766" cy="2463851"/>
            <a:chOff x="5291538" y="1855154"/>
            <a:chExt cx="2832766" cy="24638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BA53C6E-B5C0-C742-8671-04E0B317CE0A}"/>
                </a:ext>
              </a:extLst>
            </p:cNvPr>
            <p:cNvSpPr/>
            <p:nvPr/>
          </p:nvSpPr>
          <p:spPr>
            <a:xfrm>
              <a:off x="6041120" y="3555630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6ECD2C-B45C-3A48-9A74-52A9D21778C2}"/>
                </a:ext>
              </a:extLst>
            </p:cNvPr>
            <p:cNvSpPr/>
            <p:nvPr/>
          </p:nvSpPr>
          <p:spPr>
            <a:xfrm>
              <a:off x="6041120" y="3999841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8791F-C86C-0E46-BE0B-5992E2072A9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291538" y="3384091"/>
              <a:ext cx="779494" cy="20145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71E3D8-891F-8E43-B29D-FBD77C29A370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5291538" y="3384091"/>
              <a:ext cx="779494" cy="64566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80C4F6-8852-DF44-A80D-1C2EE4534F85}"/>
                </a:ext>
              </a:extLst>
            </p:cNvPr>
            <p:cNvCxnSpPr>
              <a:endCxn id="5" idx="2"/>
            </p:cNvCxnSpPr>
            <p:nvPr/>
          </p:nvCxnSpPr>
          <p:spPr>
            <a:xfrm flipV="1">
              <a:off x="5291538" y="3657756"/>
              <a:ext cx="749582" cy="19379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057D02-011B-B744-B65D-6743792A31EA}"/>
                </a:ext>
              </a:extLst>
            </p:cNvPr>
            <p:cNvCxnSpPr>
              <a:cxnSpLocks/>
              <a:stCxn id="26" idx="3"/>
              <a:endCxn id="6" idx="3"/>
            </p:cNvCxnSpPr>
            <p:nvPr/>
          </p:nvCxnSpPr>
          <p:spPr>
            <a:xfrm>
              <a:off x="5303048" y="1855154"/>
              <a:ext cx="767984" cy="231902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F6CB10-B0FC-A54B-8514-12393124B85F}"/>
                </a:ext>
              </a:extLst>
            </p:cNvPr>
            <p:cNvCxnSpPr>
              <a:stCxn id="5" idx="6"/>
            </p:cNvCxnSpPr>
            <p:nvPr/>
          </p:nvCxnSpPr>
          <p:spPr>
            <a:xfrm flipV="1">
              <a:off x="6245371" y="3657755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D161E-1F11-0549-9672-3D07B8B0A795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6245371" y="4101966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93C38-9707-3443-B602-90E3915C98FA}"/>
                </a:ext>
              </a:extLst>
            </p:cNvPr>
            <p:cNvSpPr/>
            <p:nvPr/>
          </p:nvSpPr>
          <p:spPr>
            <a:xfrm>
              <a:off x="7113467" y="3556269"/>
              <a:ext cx="797165" cy="648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FD4B4B-4122-AF42-A68D-5977B01FEF66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3661565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065BCA-6E24-5D44-940B-A45FF8FFFB9E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4105776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34FC01-0608-E846-AB4F-7EBE26F2B68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910632" y="3879861"/>
              <a:ext cx="213672" cy="63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7E1A8-6370-F444-BE32-288F8C01639E}"/>
                </a:ext>
              </a:extLst>
            </p:cNvPr>
            <p:cNvCxnSpPr/>
            <p:nvPr/>
          </p:nvCxnSpPr>
          <p:spPr>
            <a:xfrm flipV="1">
              <a:off x="5291538" y="4315740"/>
              <a:ext cx="1960909" cy="326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8B918-66EA-F94F-A141-4C87FEBAB3E0}"/>
                </a:ext>
              </a:extLst>
            </p:cNvPr>
            <p:cNvCxnSpPr/>
            <p:nvPr/>
          </p:nvCxnSpPr>
          <p:spPr>
            <a:xfrm flipV="1">
              <a:off x="7252447" y="4208853"/>
              <a:ext cx="0" cy="10624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E218FA-7B44-1D46-9D24-0CFD28EFE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531" y="2337761"/>
              <a:ext cx="11426" cy="121349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DC19CA-5281-5346-9118-529C98D92EA4}"/>
                </a:ext>
              </a:extLst>
            </p:cNvPr>
            <p:cNvSpPr/>
            <p:nvPr/>
          </p:nvSpPr>
          <p:spPr>
            <a:xfrm rot="5400000">
              <a:off x="6331054" y="3669282"/>
              <a:ext cx="796089" cy="3932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B9E7F-CA7C-E84E-BAB9-990109BAE544}"/>
              </a:ext>
            </a:extLst>
          </p:cNvPr>
          <p:cNvSpPr/>
          <p:nvPr/>
        </p:nvSpPr>
        <p:spPr>
          <a:xfrm>
            <a:off x="2475863" y="3144437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CBBE9-D3D1-C942-82A5-F05D88DE66CB}"/>
              </a:ext>
            </a:extLst>
          </p:cNvPr>
          <p:cNvSpPr/>
          <p:nvPr/>
        </p:nvSpPr>
        <p:spPr>
          <a:xfrm>
            <a:off x="3602590" y="3341109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D16AE-3D2E-8F48-9A1B-B88E649156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456051" y="3474844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77A78E62-39BF-C04B-9336-6DF428C39D21}"/>
              </a:ext>
            </a:extLst>
          </p:cNvPr>
          <p:cNvSpPr/>
          <p:nvPr/>
        </p:nvSpPr>
        <p:spPr>
          <a:xfrm rot="16200000">
            <a:off x="4200466" y="3216936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60FD3-DBA0-F043-8CA3-AB85FA4ED36A}"/>
              </a:ext>
            </a:extLst>
          </p:cNvPr>
          <p:cNvSpPr/>
          <p:nvPr/>
        </p:nvSpPr>
        <p:spPr>
          <a:xfrm>
            <a:off x="5196926" y="287365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2C160-D866-0A41-93F5-4DC31E7946FC}"/>
              </a:ext>
            </a:extLst>
          </p:cNvPr>
          <p:cNvSpPr/>
          <p:nvPr/>
        </p:nvSpPr>
        <p:spPr>
          <a:xfrm>
            <a:off x="5196926" y="3341109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F7B7D-4AAE-0943-A8DA-BC6A41643613}"/>
              </a:ext>
            </a:extLst>
          </p:cNvPr>
          <p:cNvSpPr/>
          <p:nvPr/>
        </p:nvSpPr>
        <p:spPr>
          <a:xfrm>
            <a:off x="5196926" y="3808566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41C20-B952-5547-987A-FFA4D98BBABA}"/>
              </a:ext>
            </a:extLst>
          </p:cNvPr>
          <p:cNvSpPr/>
          <p:nvPr/>
        </p:nvSpPr>
        <p:spPr>
          <a:xfrm>
            <a:off x="3602590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4AC26F-2B51-6D41-9B79-87D8CBBFC18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456051" y="5459692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apezoid 29">
            <a:extLst>
              <a:ext uri="{FF2B5EF4-FFF2-40B4-BE49-F238E27FC236}">
                <a16:creationId xmlns:a16="http://schemas.microsoft.com/office/drawing/2014/main" id="{1B75DBCC-777C-1B48-A8F6-B36CA325B72F}"/>
              </a:ext>
            </a:extLst>
          </p:cNvPr>
          <p:cNvSpPr/>
          <p:nvPr/>
        </p:nvSpPr>
        <p:spPr>
          <a:xfrm rot="16200000">
            <a:off x="4200466" y="5201784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E22376-F9D0-0B45-A3FD-0721EFD9D63B}"/>
              </a:ext>
            </a:extLst>
          </p:cNvPr>
          <p:cNvSpPr/>
          <p:nvPr/>
        </p:nvSpPr>
        <p:spPr>
          <a:xfrm>
            <a:off x="5196926" y="4858500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974EEB-40D0-0546-9866-CEAB890B57BC}"/>
              </a:ext>
            </a:extLst>
          </p:cNvPr>
          <p:cNvSpPr/>
          <p:nvPr/>
        </p:nvSpPr>
        <p:spPr>
          <a:xfrm>
            <a:off x="5196926" y="5325957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F0D2D2-DD99-AC40-B723-ABDB204B6F13}"/>
              </a:ext>
            </a:extLst>
          </p:cNvPr>
          <p:cNvSpPr/>
          <p:nvPr/>
        </p:nvSpPr>
        <p:spPr>
          <a:xfrm>
            <a:off x="5196926" y="5793414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171734-BEB3-4845-8D7B-535BEB6CEA7C}"/>
              </a:ext>
            </a:extLst>
          </p:cNvPr>
          <p:cNvSpPr/>
          <p:nvPr/>
        </p:nvSpPr>
        <p:spPr>
          <a:xfrm>
            <a:off x="8826862" y="3369422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04846-06EB-364F-8295-96B18547F138}"/>
              </a:ext>
            </a:extLst>
          </p:cNvPr>
          <p:cNvSpPr/>
          <p:nvPr/>
        </p:nvSpPr>
        <p:spPr>
          <a:xfrm>
            <a:off x="8815352" y="5325957"/>
            <a:ext cx="797170" cy="26747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776ECF-D401-EF41-9243-1CD8D88C30DA}"/>
              </a:ext>
            </a:extLst>
          </p:cNvPr>
          <p:cNvSpPr/>
          <p:nvPr/>
        </p:nvSpPr>
        <p:spPr>
          <a:xfrm>
            <a:off x="2475863" y="5130604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55D150-6DFF-2545-B955-4D8FC3944763}"/>
              </a:ext>
            </a:extLst>
          </p:cNvPr>
          <p:cNvSpPr/>
          <p:nvPr/>
        </p:nvSpPr>
        <p:spPr>
          <a:xfrm>
            <a:off x="6743678" y="3178926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EECAB5-F183-1A43-BDF3-1AABEF7EFC2F}"/>
              </a:ext>
            </a:extLst>
          </p:cNvPr>
          <p:cNvSpPr/>
          <p:nvPr/>
        </p:nvSpPr>
        <p:spPr>
          <a:xfrm>
            <a:off x="6743678" y="3623137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32EE6-497C-3941-803F-A0DA736BE276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5994096" y="3007387"/>
            <a:ext cx="779494" cy="20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375850-42EB-9441-A0CF-CD2AFB1A2C71}"/>
              </a:ext>
            </a:extLst>
          </p:cNvPr>
          <p:cNvCxnSpPr>
            <a:stCxn id="25" idx="3"/>
            <a:endCxn id="38" idx="1"/>
          </p:cNvCxnSpPr>
          <p:nvPr/>
        </p:nvCxnSpPr>
        <p:spPr>
          <a:xfrm>
            <a:off x="5994096" y="3007387"/>
            <a:ext cx="779494" cy="64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573A64-1207-204A-84E2-F898EC82B63E}"/>
              </a:ext>
            </a:extLst>
          </p:cNvPr>
          <p:cNvCxnSpPr>
            <a:stCxn id="26" idx="3"/>
            <a:endCxn id="37" idx="2"/>
          </p:cNvCxnSpPr>
          <p:nvPr/>
        </p:nvCxnSpPr>
        <p:spPr>
          <a:xfrm flipV="1">
            <a:off x="5994096" y="3281052"/>
            <a:ext cx="749582" cy="193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9002CE-D3F6-DA4B-906D-8AD92F556DE9}"/>
              </a:ext>
            </a:extLst>
          </p:cNvPr>
          <p:cNvCxnSpPr>
            <a:stCxn id="32" idx="3"/>
            <a:endCxn id="38" idx="3"/>
          </p:cNvCxnSpPr>
          <p:nvPr/>
        </p:nvCxnSpPr>
        <p:spPr>
          <a:xfrm flipV="1">
            <a:off x="5994096" y="3797476"/>
            <a:ext cx="779494" cy="1662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26FED8-4FB5-A04D-9F3E-B4AB61962CF3}"/>
              </a:ext>
            </a:extLst>
          </p:cNvPr>
          <p:cNvCxnSpPr>
            <a:stCxn id="37" idx="6"/>
          </p:cNvCxnSpPr>
          <p:nvPr/>
        </p:nvCxnSpPr>
        <p:spPr>
          <a:xfrm flipV="1">
            <a:off x="6947929" y="3281051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A962AA-2399-C540-A236-071090DFCC4E}"/>
              </a:ext>
            </a:extLst>
          </p:cNvPr>
          <p:cNvCxnSpPr>
            <a:stCxn id="38" idx="6"/>
          </p:cNvCxnSpPr>
          <p:nvPr/>
        </p:nvCxnSpPr>
        <p:spPr>
          <a:xfrm flipV="1">
            <a:off x="6947929" y="3725262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DB43FAC-B9A8-C044-AF0D-0AEC153CFF88}"/>
              </a:ext>
            </a:extLst>
          </p:cNvPr>
          <p:cNvSpPr/>
          <p:nvPr/>
        </p:nvSpPr>
        <p:spPr>
          <a:xfrm>
            <a:off x="7816025" y="3179565"/>
            <a:ext cx="797165" cy="6484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F30752-D705-A548-B744-D5B134BEC7D0}"/>
              </a:ext>
            </a:extLst>
          </p:cNvPr>
          <p:cNvCxnSpPr>
            <a:cxnSpLocks/>
          </p:cNvCxnSpPr>
          <p:nvPr/>
        </p:nvCxnSpPr>
        <p:spPr>
          <a:xfrm>
            <a:off x="7611774" y="3284861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5A9704-FA31-4046-B74D-0609A0F95986}"/>
              </a:ext>
            </a:extLst>
          </p:cNvPr>
          <p:cNvCxnSpPr>
            <a:cxnSpLocks/>
          </p:cNvCxnSpPr>
          <p:nvPr/>
        </p:nvCxnSpPr>
        <p:spPr>
          <a:xfrm>
            <a:off x="7611774" y="3729072"/>
            <a:ext cx="2042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7B535-4DF2-944F-AE7B-F82A93D0AA5C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 flipV="1">
            <a:off x="8613190" y="3503157"/>
            <a:ext cx="213672" cy="63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1A23E-6D76-2C45-B2F6-ED11BEA74856}"/>
              </a:ext>
            </a:extLst>
          </p:cNvPr>
          <p:cNvCxnSpPr>
            <a:cxnSpLocks/>
          </p:cNvCxnSpPr>
          <p:nvPr/>
        </p:nvCxnSpPr>
        <p:spPr>
          <a:xfrm flipV="1">
            <a:off x="5994096" y="5930415"/>
            <a:ext cx="2418109" cy="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05F1E4-20B6-E946-93F5-BD0D2A7BDEFD}"/>
              </a:ext>
            </a:extLst>
          </p:cNvPr>
          <p:cNvCxnSpPr/>
          <p:nvPr/>
        </p:nvCxnSpPr>
        <p:spPr>
          <a:xfrm flipV="1">
            <a:off x="7955005" y="3832149"/>
            <a:ext cx="0" cy="1062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1260FC-D9D0-2342-B2BB-4D5DB683C17D}"/>
              </a:ext>
            </a:extLst>
          </p:cNvPr>
          <p:cNvCxnSpPr/>
          <p:nvPr/>
        </p:nvCxnSpPr>
        <p:spPr>
          <a:xfrm flipV="1">
            <a:off x="8412205" y="3827388"/>
            <a:ext cx="0" cy="20997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1C14726-9EC6-0946-A159-5906D43868F4}"/>
              </a:ext>
            </a:extLst>
          </p:cNvPr>
          <p:cNvSpPr/>
          <p:nvPr/>
        </p:nvSpPr>
        <p:spPr>
          <a:xfrm rot="5400000">
            <a:off x="7033612" y="3292578"/>
            <a:ext cx="796089" cy="393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F26B15-B36F-F44A-9F50-4D9BD4D37412}"/>
              </a:ext>
            </a:extLst>
          </p:cNvPr>
          <p:cNvSpPr txBox="1"/>
          <p:nvPr/>
        </p:nvSpPr>
        <p:spPr>
          <a:xfrm>
            <a:off x="6020335" y="2695704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Dot products</a:t>
            </a:r>
          </a:p>
        </p:txBody>
      </p:sp>
    </p:spTree>
    <p:extLst>
      <p:ext uri="{BB962C8B-B14F-4D97-AF65-F5344CB8AC3E}">
        <p14:creationId xmlns:p14="http://schemas.microsoft.com/office/powerpoint/2010/main" val="2270350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as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2800" dirty="0"/>
                  <a:t>The final lookup is obtained by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averaging</a:t>
                </a:r>
                <a:r>
                  <a:rPr lang="en-US" sz="2800" dirty="0"/>
                  <a:t> the values: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2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729131C-345E-4849-BD26-A199283BDD35}"/>
              </a:ext>
            </a:extLst>
          </p:cNvPr>
          <p:cNvGrpSpPr/>
          <p:nvPr/>
        </p:nvGrpSpPr>
        <p:grpSpPr>
          <a:xfrm>
            <a:off x="5982586" y="3474844"/>
            <a:ext cx="2832766" cy="2463851"/>
            <a:chOff x="5291538" y="1855154"/>
            <a:chExt cx="2832766" cy="24638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BA53C6E-B5C0-C742-8671-04E0B317CE0A}"/>
                </a:ext>
              </a:extLst>
            </p:cNvPr>
            <p:cNvSpPr/>
            <p:nvPr/>
          </p:nvSpPr>
          <p:spPr>
            <a:xfrm>
              <a:off x="6041120" y="3555630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6ECD2C-B45C-3A48-9A74-52A9D21778C2}"/>
                </a:ext>
              </a:extLst>
            </p:cNvPr>
            <p:cNvSpPr/>
            <p:nvPr/>
          </p:nvSpPr>
          <p:spPr>
            <a:xfrm>
              <a:off x="6041120" y="3999841"/>
              <a:ext cx="204251" cy="204251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88791F-C86C-0E46-BE0B-5992E2072A9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291538" y="3384091"/>
              <a:ext cx="779494" cy="20145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71E3D8-891F-8E43-B29D-FBD77C29A370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5291538" y="3384091"/>
              <a:ext cx="779494" cy="64566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80C4F6-8852-DF44-A80D-1C2EE4534F85}"/>
                </a:ext>
              </a:extLst>
            </p:cNvPr>
            <p:cNvCxnSpPr>
              <a:endCxn id="5" idx="2"/>
            </p:cNvCxnSpPr>
            <p:nvPr/>
          </p:nvCxnSpPr>
          <p:spPr>
            <a:xfrm flipV="1">
              <a:off x="5291538" y="3657756"/>
              <a:ext cx="749582" cy="19379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057D02-011B-B744-B65D-6743792A31EA}"/>
                </a:ext>
              </a:extLst>
            </p:cNvPr>
            <p:cNvCxnSpPr>
              <a:cxnSpLocks/>
              <a:stCxn id="26" idx="3"/>
              <a:endCxn id="6" idx="3"/>
            </p:cNvCxnSpPr>
            <p:nvPr/>
          </p:nvCxnSpPr>
          <p:spPr>
            <a:xfrm>
              <a:off x="5303048" y="1855154"/>
              <a:ext cx="767984" cy="231902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F6CB10-B0FC-A54B-8514-12393124B85F}"/>
                </a:ext>
              </a:extLst>
            </p:cNvPr>
            <p:cNvCxnSpPr>
              <a:stCxn id="5" idx="6"/>
            </p:cNvCxnSpPr>
            <p:nvPr/>
          </p:nvCxnSpPr>
          <p:spPr>
            <a:xfrm flipV="1">
              <a:off x="6245371" y="3657755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D161E-1F11-0549-9672-3D07B8B0A795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6245371" y="4101966"/>
              <a:ext cx="284597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93C38-9707-3443-B602-90E3915C98FA}"/>
                </a:ext>
              </a:extLst>
            </p:cNvPr>
            <p:cNvSpPr/>
            <p:nvPr/>
          </p:nvSpPr>
          <p:spPr>
            <a:xfrm>
              <a:off x="7113467" y="3556269"/>
              <a:ext cx="797165" cy="648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FD4B4B-4122-AF42-A68D-5977B01FEF66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3661565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065BCA-6E24-5D44-940B-A45FF8FFFB9E}"/>
                </a:ext>
              </a:extLst>
            </p:cNvPr>
            <p:cNvCxnSpPr>
              <a:cxnSpLocks/>
            </p:cNvCxnSpPr>
            <p:nvPr/>
          </p:nvCxnSpPr>
          <p:spPr>
            <a:xfrm>
              <a:off x="6909216" y="4105776"/>
              <a:ext cx="20425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34FC01-0608-E846-AB4F-7EBE26F2B68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7910632" y="3879861"/>
              <a:ext cx="213672" cy="63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7E1A8-6370-F444-BE32-288F8C01639E}"/>
                </a:ext>
              </a:extLst>
            </p:cNvPr>
            <p:cNvCxnSpPr/>
            <p:nvPr/>
          </p:nvCxnSpPr>
          <p:spPr>
            <a:xfrm flipV="1">
              <a:off x="5291538" y="4315740"/>
              <a:ext cx="1960909" cy="326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8B918-66EA-F94F-A141-4C87FEBAB3E0}"/>
                </a:ext>
              </a:extLst>
            </p:cNvPr>
            <p:cNvCxnSpPr/>
            <p:nvPr/>
          </p:nvCxnSpPr>
          <p:spPr>
            <a:xfrm flipV="1">
              <a:off x="7252447" y="4208853"/>
              <a:ext cx="0" cy="10624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E218FA-7B44-1D46-9D24-0CFD28EFE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2531" y="2337761"/>
              <a:ext cx="11426" cy="121349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DC19CA-5281-5346-9118-529C98D92EA4}"/>
                </a:ext>
              </a:extLst>
            </p:cNvPr>
            <p:cNvSpPr/>
            <p:nvPr/>
          </p:nvSpPr>
          <p:spPr>
            <a:xfrm rot="5400000">
              <a:off x="6331054" y="3669282"/>
              <a:ext cx="796089" cy="3932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B9E7F-CA7C-E84E-BAB9-990109BAE544}"/>
              </a:ext>
            </a:extLst>
          </p:cNvPr>
          <p:cNvSpPr/>
          <p:nvPr/>
        </p:nvSpPr>
        <p:spPr>
          <a:xfrm>
            <a:off x="2475863" y="3144437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CBBE9-D3D1-C942-82A5-F05D88DE66CB}"/>
              </a:ext>
            </a:extLst>
          </p:cNvPr>
          <p:cNvSpPr/>
          <p:nvPr/>
        </p:nvSpPr>
        <p:spPr>
          <a:xfrm>
            <a:off x="3602590" y="3341109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D16AE-3D2E-8F48-9A1B-B88E649156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456051" y="3474844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77A78E62-39BF-C04B-9336-6DF428C39D21}"/>
              </a:ext>
            </a:extLst>
          </p:cNvPr>
          <p:cNvSpPr/>
          <p:nvPr/>
        </p:nvSpPr>
        <p:spPr>
          <a:xfrm rot="16200000">
            <a:off x="4200466" y="3216936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60FD3-DBA0-F043-8CA3-AB85FA4ED36A}"/>
              </a:ext>
            </a:extLst>
          </p:cNvPr>
          <p:cNvSpPr/>
          <p:nvPr/>
        </p:nvSpPr>
        <p:spPr>
          <a:xfrm>
            <a:off x="5196926" y="287365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2C160-D866-0A41-93F5-4DC31E7946FC}"/>
              </a:ext>
            </a:extLst>
          </p:cNvPr>
          <p:cNvSpPr/>
          <p:nvPr/>
        </p:nvSpPr>
        <p:spPr>
          <a:xfrm>
            <a:off x="5196926" y="3341109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F7B7D-4AAE-0943-A8DA-BC6A41643613}"/>
              </a:ext>
            </a:extLst>
          </p:cNvPr>
          <p:cNvSpPr/>
          <p:nvPr/>
        </p:nvSpPr>
        <p:spPr>
          <a:xfrm>
            <a:off x="5196926" y="3808566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41C20-B952-5547-987A-FFA4D98BBABA}"/>
              </a:ext>
            </a:extLst>
          </p:cNvPr>
          <p:cNvSpPr/>
          <p:nvPr/>
        </p:nvSpPr>
        <p:spPr>
          <a:xfrm>
            <a:off x="3602590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4AC26F-2B51-6D41-9B79-87D8CBBFC18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456051" y="5459692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apezoid 29">
            <a:extLst>
              <a:ext uri="{FF2B5EF4-FFF2-40B4-BE49-F238E27FC236}">
                <a16:creationId xmlns:a16="http://schemas.microsoft.com/office/drawing/2014/main" id="{1B75DBCC-777C-1B48-A8F6-B36CA325B72F}"/>
              </a:ext>
            </a:extLst>
          </p:cNvPr>
          <p:cNvSpPr/>
          <p:nvPr/>
        </p:nvSpPr>
        <p:spPr>
          <a:xfrm rot="16200000">
            <a:off x="4200466" y="5201784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E22376-F9D0-0B45-A3FD-0721EFD9D63B}"/>
              </a:ext>
            </a:extLst>
          </p:cNvPr>
          <p:cNvSpPr/>
          <p:nvPr/>
        </p:nvSpPr>
        <p:spPr>
          <a:xfrm>
            <a:off x="5196926" y="4858500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974EEB-40D0-0546-9866-CEAB890B57BC}"/>
              </a:ext>
            </a:extLst>
          </p:cNvPr>
          <p:cNvSpPr/>
          <p:nvPr/>
        </p:nvSpPr>
        <p:spPr>
          <a:xfrm>
            <a:off x="5196926" y="5325957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F0D2D2-DD99-AC40-B723-ABDB204B6F13}"/>
              </a:ext>
            </a:extLst>
          </p:cNvPr>
          <p:cNvSpPr/>
          <p:nvPr/>
        </p:nvSpPr>
        <p:spPr>
          <a:xfrm>
            <a:off x="5196926" y="5793414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171734-BEB3-4845-8D7B-535BEB6CEA7C}"/>
              </a:ext>
            </a:extLst>
          </p:cNvPr>
          <p:cNvSpPr/>
          <p:nvPr/>
        </p:nvSpPr>
        <p:spPr>
          <a:xfrm>
            <a:off x="8826862" y="336942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04846-06EB-364F-8295-96B18547F138}"/>
              </a:ext>
            </a:extLst>
          </p:cNvPr>
          <p:cNvSpPr/>
          <p:nvPr/>
        </p:nvSpPr>
        <p:spPr>
          <a:xfrm>
            <a:off x="8815352" y="5325957"/>
            <a:ext cx="797170" cy="2674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776ECF-D401-EF41-9243-1CD8D88C30DA}"/>
              </a:ext>
            </a:extLst>
          </p:cNvPr>
          <p:cNvSpPr/>
          <p:nvPr/>
        </p:nvSpPr>
        <p:spPr>
          <a:xfrm>
            <a:off x="2475863" y="5130604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55D150-6DFF-2545-B955-4D8FC3944763}"/>
              </a:ext>
            </a:extLst>
          </p:cNvPr>
          <p:cNvSpPr/>
          <p:nvPr/>
        </p:nvSpPr>
        <p:spPr>
          <a:xfrm>
            <a:off x="6743678" y="3178926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EECAB5-F183-1A43-BDF3-1AABEF7EFC2F}"/>
              </a:ext>
            </a:extLst>
          </p:cNvPr>
          <p:cNvSpPr/>
          <p:nvPr/>
        </p:nvSpPr>
        <p:spPr>
          <a:xfrm>
            <a:off x="6743678" y="3623137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32EE6-497C-3941-803F-A0DA736BE276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5994096" y="3007387"/>
            <a:ext cx="779494" cy="20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375850-42EB-9441-A0CF-CD2AFB1A2C71}"/>
              </a:ext>
            </a:extLst>
          </p:cNvPr>
          <p:cNvCxnSpPr>
            <a:stCxn id="25" idx="3"/>
            <a:endCxn id="38" idx="1"/>
          </p:cNvCxnSpPr>
          <p:nvPr/>
        </p:nvCxnSpPr>
        <p:spPr>
          <a:xfrm>
            <a:off x="5994096" y="3007387"/>
            <a:ext cx="779494" cy="64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573A64-1207-204A-84E2-F898EC82B63E}"/>
              </a:ext>
            </a:extLst>
          </p:cNvPr>
          <p:cNvCxnSpPr>
            <a:stCxn id="26" idx="3"/>
            <a:endCxn id="37" idx="2"/>
          </p:cNvCxnSpPr>
          <p:nvPr/>
        </p:nvCxnSpPr>
        <p:spPr>
          <a:xfrm flipV="1">
            <a:off x="5994096" y="3281052"/>
            <a:ext cx="749582" cy="193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9002CE-D3F6-DA4B-906D-8AD92F556DE9}"/>
              </a:ext>
            </a:extLst>
          </p:cNvPr>
          <p:cNvCxnSpPr>
            <a:stCxn id="32" idx="3"/>
            <a:endCxn id="38" idx="3"/>
          </p:cNvCxnSpPr>
          <p:nvPr/>
        </p:nvCxnSpPr>
        <p:spPr>
          <a:xfrm flipV="1">
            <a:off x="5994096" y="3797476"/>
            <a:ext cx="779494" cy="1662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26FED8-4FB5-A04D-9F3E-B4AB61962CF3}"/>
              </a:ext>
            </a:extLst>
          </p:cNvPr>
          <p:cNvCxnSpPr>
            <a:stCxn id="37" idx="6"/>
          </p:cNvCxnSpPr>
          <p:nvPr/>
        </p:nvCxnSpPr>
        <p:spPr>
          <a:xfrm flipV="1">
            <a:off x="6947929" y="3281051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A962AA-2399-C540-A236-071090DFCC4E}"/>
              </a:ext>
            </a:extLst>
          </p:cNvPr>
          <p:cNvCxnSpPr>
            <a:stCxn id="38" idx="6"/>
          </p:cNvCxnSpPr>
          <p:nvPr/>
        </p:nvCxnSpPr>
        <p:spPr>
          <a:xfrm flipV="1">
            <a:off x="6947929" y="3725262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DB43FAC-B9A8-C044-AF0D-0AEC153CFF88}"/>
              </a:ext>
            </a:extLst>
          </p:cNvPr>
          <p:cNvSpPr/>
          <p:nvPr/>
        </p:nvSpPr>
        <p:spPr>
          <a:xfrm>
            <a:off x="7816025" y="3179565"/>
            <a:ext cx="797165" cy="648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F30752-D705-A548-B744-D5B134BEC7D0}"/>
              </a:ext>
            </a:extLst>
          </p:cNvPr>
          <p:cNvCxnSpPr>
            <a:cxnSpLocks/>
          </p:cNvCxnSpPr>
          <p:nvPr/>
        </p:nvCxnSpPr>
        <p:spPr>
          <a:xfrm>
            <a:off x="7611774" y="3284861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5A9704-FA31-4046-B74D-0609A0F95986}"/>
              </a:ext>
            </a:extLst>
          </p:cNvPr>
          <p:cNvCxnSpPr>
            <a:cxnSpLocks/>
          </p:cNvCxnSpPr>
          <p:nvPr/>
        </p:nvCxnSpPr>
        <p:spPr>
          <a:xfrm>
            <a:off x="7611774" y="3729072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7B535-4DF2-944F-AE7B-F82A93D0AA5C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 flipV="1">
            <a:off x="8613190" y="3503157"/>
            <a:ext cx="213672" cy="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3A5CA0-34BE-E745-8AD7-9F4359AFA23A}"/>
              </a:ext>
            </a:extLst>
          </p:cNvPr>
          <p:cNvCxnSpPr>
            <a:stCxn id="27" idx="3"/>
          </p:cNvCxnSpPr>
          <p:nvPr/>
        </p:nvCxnSpPr>
        <p:spPr>
          <a:xfrm flipV="1">
            <a:off x="5994096" y="3939036"/>
            <a:ext cx="1960909" cy="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1A23E-6D76-2C45-B2F6-ED11BEA74856}"/>
              </a:ext>
            </a:extLst>
          </p:cNvPr>
          <p:cNvCxnSpPr>
            <a:cxnSpLocks/>
          </p:cNvCxnSpPr>
          <p:nvPr/>
        </p:nvCxnSpPr>
        <p:spPr>
          <a:xfrm flipV="1">
            <a:off x="5994096" y="5930415"/>
            <a:ext cx="241810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05F1E4-20B6-E946-93F5-BD0D2A7BDEFD}"/>
              </a:ext>
            </a:extLst>
          </p:cNvPr>
          <p:cNvCxnSpPr/>
          <p:nvPr/>
        </p:nvCxnSpPr>
        <p:spPr>
          <a:xfrm flipV="1">
            <a:off x="7955005" y="3832149"/>
            <a:ext cx="0" cy="106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1260FC-D9D0-2342-B2BB-4D5DB683C17D}"/>
              </a:ext>
            </a:extLst>
          </p:cNvPr>
          <p:cNvCxnSpPr/>
          <p:nvPr/>
        </p:nvCxnSpPr>
        <p:spPr>
          <a:xfrm flipV="1">
            <a:off x="8412205" y="3827388"/>
            <a:ext cx="0" cy="2099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1C14726-9EC6-0946-A159-5906D43868F4}"/>
              </a:ext>
            </a:extLst>
          </p:cNvPr>
          <p:cNvSpPr/>
          <p:nvPr/>
        </p:nvSpPr>
        <p:spPr>
          <a:xfrm rot="5400000">
            <a:off x="7033612" y="3292578"/>
            <a:ext cx="796089" cy="393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F26B15-B36F-F44A-9F50-4D9BD4D37412}"/>
              </a:ext>
            </a:extLst>
          </p:cNvPr>
          <p:cNvSpPr txBox="1"/>
          <p:nvPr/>
        </p:nvSpPr>
        <p:spPr>
          <a:xfrm>
            <a:off x="6020335" y="2695704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Dot products</a:t>
            </a:r>
          </a:p>
        </p:txBody>
      </p:sp>
    </p:spTree>
    <p:extLst>
      <p:ext uri="{BB962C8B-B14F-4D97-AF65-F5344CB8AC3E}">
        <p14:creationId xmlns:p14="http://schemas.microsoft.com/office/powerpoint/2010/main" val="2591519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01260FC-D9D0-2342-B2BB-4D5DB683C17D}"/>
              </a:ext>
            </a:extLst>
          </p:cNvPr>
          <p:cNvCxnSpPr/>
          <p:nvPr/>
        </p:nvCxnSpPr>
        <p:spPr>
          <a:xfrm flipV="1">
            <a:off x="8412205" y="3827388"/>
            <a:ext cx="0" cy="2099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as a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4F931-8492-834B-BFBD-9733960BF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This process is repeated for every location in the network.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A53C6E-B5C0-C742-8671-04E0B317CE0A}"/>
              </a:ext>
            </a:extLst>
          </p:cNvPr>
          <p:cNvSpPr/>
          <p:nvPr/>
        </p:nvSpPr>
        <p:spPr>
          <a:xfrm>
            <a:off x="6732168" y="5175320"/>
            <a:ext cx="204251" cy="204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6ECD2C-B45C-3A48-9A74-52A9D21778C2}"/>
              </a:ext>
            </a:extLst>
          </p:cNvPr>
          <p:cNvSpPr/>
          <p:nvPr/>
        </p:nvSpPr>
        <p:spPr>
          <a:xfrm>
            <a:off x="6732168" y="5619531"/>
            <a:ext cx="204251" cy="204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88791F-C86C-0E46-BE0B-5992E2072A9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982586" y="5003781"/>
            <a:ext cx="779494" cy="20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71E3D8-891F-8E43-B29D-FBD77C29A370}"/>
              </a:ext>
            </a:extLst>
          </p:cNvPr>
          <p:cNvCxnSpPr>
            <a:endCxn id="6" idx="1"/>
          </p:cNvCxnSpPr>
          <p:nvPr/>
        </p:nvCxnSpPr>
        <p:spPr>
          <a:xfrm>
            <a:off x="5982586" y="5003781"/>
            <a:ext cx="779494" cy="64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0C4F6-8852-DF44-A80D-1C2EE4534F85}"/>
              </a:ext>
            </a:extLst>
          </p:cNvPr>
          <p:cNvCxnSpPr>
            <a:endCxn id="5" idx="2"/>
          </p:cNvCxnSpPr>
          <p:nvPr/>
        </p:nvCxnSpPr>
        <p:spPr>
          <a:xfrm flipV="1">
            <a:off x="5982586" y="5277446"/>
            <a:ext cx="749582" cy="193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057D02-011B-B744-B65D-6743792A31EA}"/>
              </a:ext>
            </a:extLst>
          </p:cNvPr>
          <p:cNvCxnSpPr>
            <a:cxnSpLocks/>
            <a:stCxn id="26" idx="3"/>
            <a:endCxn id="6" idx="3"/>
          </p:cNvCxnSpPr>
          <p:nvPr/>
        </p:nvCxnSpPr>
        <p:spPr>
          <a:xfrm>
            <a:off x="5994096" y="3474844"/>
            <a:ext cx="767984" cy="231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F6CB10-B0FC-A54B-8514-12393124B85F}"/>
              </a:ext>
            </a:extLst>
          </p:cNvPr>
          <p:cNvCxnSpPr>
            <a:stCxn id="5" idx="6"/>
          </p:cNvCxnSpPr>
          <p:nvPr/>
        </p:nvCxnSpPr>
        <p:spPr>
          <a:xfrm flipV="1">
            <a:off x="6936419" y="5277445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3D161E-1F11-0549-9672-3D07B8B0A795}"/>
              </a:ext>
            </a:extLst>
          </p:cNvPr>
          <p:cNvCxnSpPr>
            <a:stCxn id="6" idx="6"/>
          </p:cNvCxnSpPr>
          <p:nvPr/>
        </p:nvCxnSpPr>
        <p:spPr>
          <a:xfrm flipV="1">
            <a:off x="6936419" y="5721656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3A93C38-9707-3443-B602-90E3915C98FA}"/>
              </a:ext>
            </a:extLst>
          </p:cNvPr>
          <p:cNvSpPr/>
          <p:nvPr/>
        </p:nvSpPr>
        <p:spPr>
          <a:xfrm>
            <a:off x="7804515" y="5175959"/>
            <a:ext cx="797165" cy="64846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FD4B4B-4122-AF42-A68D-5977B01FEF66}"/>
              </a:ext>
            </a:extLst>
          </p:cNvPr>
          <p:cNvCxnSpPr>
            <a:cxnSpLocks/>
          </p:cNvCxnSpPr>
          <p:nvPr/>
        </p:nvCxnSpPr>
        <p:spPr>
          <a:xfrm>
            <a:off x="7600264" y="5281255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065BCA-6E24-5D44-940B-A45FF8FFFB9E}"/>
              </a:ext>
            </a:extLst>
          </p:cNvPr>
          <p:cNvCxnSpPr>
            <a:cxnSpLocks/>
          </p:cNvCxnSpPr>
          <p:nvPr/>
        </p:nvCxnSpPr>
        <p:spPr>
          <a:xfrm>
            <a:off x="7600264" y="5725466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34FC01-0608-E846-AB4F-7EBE26F2B68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601680" y="5499551"/>
            <a:ext cx="213672" cy="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E7E1A8-6370-F444-BE32-288F8C01639E}"/>
              </a:ext>
            </a:extLst>
          </p:cNvPr>
          <p:cNvCxnSpPr/>
          <p:nvPr/>
        </p:nvCxnSpPr>
        <p:spPr>
          <a:xfrm flipV="1">
            <a:off x="5982586" y="5935430"/>
            <a:ext cx="1960909" cy="32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E8B918-66EA-F94F-A141-4C87FEBAB3E0}"/>
              </a:ext>
            </a:extLst>
          </p:cNvPr>
          <p:cNvCxnSpPr/>
          <p:nvPr/>
        </p:nvCxnSpPr>
        <p:spPr>
          <a:xfrm flipV="1">
            <a:off x="7943495" y="5828543"/>
            <a:ext cx="0" cy="106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E218FA-7B44-1D46-9D24-0CFD28EFE1A2}"/>
              </a:ext>
            </a:extLst>
          </p:cNvPr>
          <p:cNvCxnSpPr>
            <a:cxnSpLocks/>
          </p:cNvCxnSpPr>
          <p:nvPr/>
        </p:nvCxnSpPr>
        <p:spPr>
          <a:xfrm flipH="1">
            <a:off x="7943579" y="3957451"/>
            <a:ext cx="11426" cy="1213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C19CA-5281-5346-9118-529C98D92EA4}"/>
              </a:ext>
            </a:extLst>
          </p:cNvPr>
          <p:cNvSpPr/>
          <p:nvPr/>
        </p:nvSpPr>
        <p:spPr>
          <a:xfrm rot="5400000">
            <a:off x="7022102" y="5288972"/>
            <a:ext cx="796089" cy="393247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BB9E7F-CA7C-E84E-BAB9-990109BAE544}"/>
              </a:ext>
            </a:extLst>
          </p:cNvPr>
          <p:cNvSpPr/>
          <p:nvPr/>
        </p:nvSpPr>
        <p:spPr>
          <a:xfrm>
            <a:off x="2475863" y="3144437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CBBE9-D3D1-C942-82A5-F05D88DE66CB}"/>
              </a:ext>
            </a:extLst>
          </p:cNvPr>
          <p:cNvSpPr/>
          <p:nvPr/>
        </p:nvSpPr>
        <p:spPr>
          <a:xfrm>
            <a:off x="3602590" y="3341109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D16AE-3D2E-8F48-9A1B-B88E6491563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456051" y="3474844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77A78E62-39BF-C04B-9336-6DF428C39D21}"/>
              </a:ext>
            </a:extLst>
          </p:cNvPr>
          <p:cNvSpPr/>
          <p:nvPr/>
        </p:nvSpPr>
        <p:spPr>
          <a:xfrm rot="16200000">
            <a:off x="4200466" y="3216936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60FD3-DBA0-F043-8CA3-AB85FA4ED36A}"/>
              </a:ext>
            </a:extLst>
          </p:cNvPr>
          <p:cNvSpPr/>
          <p:nvPr/>
        </p:nvSpPr>
        <p:spPr>
          <a:xfrm>
            <a:off x="5196926" y="287365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2C160-D866-0A41-93F5-4DC31E7946FC}"/>
              </a:ext>
            </a:extLst>
          </p:cNvPr>
          <p:cNvSpPr/>
          <p:nvPr/>
        </p:nvSpPr>
        <p:spPr>
          <a:xfrm>
            <a:off x="5196926" y="3341109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F7B7D-4AAE-0943-A8DA-BC6A41643613}"/>
              </a:ext>
            </a:extLst>
          </p:cNvPr>
          <p:cNvSpPr/>
          <p:nvPr/>
        </p:nvSpPr>
        <p:spPr>
          <a:xfrm>
            <a:off x="5196926" y="3808566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41C20-B952-5547-987A-FFA4D98BBABA}"/>
              </a:ext>
            </a:extLst>
          </p:cNvPr>
          <p:cNvSpPr/>
          <p:nvPr/>
        </p:nvSpPr>
        <p:spPr>
          <a:xfrm>
            <a:off x="3602590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4AC26F-2B51-6D41-9B79-87D8CBBFC18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456051" y="5459692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apezoid 29">
            <a:extLst>
              <a:ext uri="{FF2B5EF4-FFF2-40B4-BE49-F238E27FC236}">
                <a16:creationId xmlns:a16="http://schemas.microsoft.com/office/drawing/2014/main" id="{1B75DBCC-777C-1B48-A8F6-B36CA325B72F}"/>
              </a:ext>
            </a:extLst>
          </p:cNvPr>
          <p:cNvSpPr/>
          <p:nvPr/>
        </p:nvSpPr>
        <p:spPr>
          <a:xfrm rot="16200000">
            <a:off x="4200466" y="5201784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E22376-F9D0-0B45-A3FD-0721EFD9D63B}"/>
              </a:ext>
            </a:extLst>
          </p:cNvPr>
          <p:cNvSpPr/>
          <p:nvPr/>
        </p:nvSpPr>
        <p:spPr>
          <a:xfrm>
            <a:off x="5196926" y="4858500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974EEB-40D0-0546-9866-CEAB890B57BC}"/>
              </a:ext>
            </a:extLst>
          </p:cNvPr>
          <p:cNvSpPr/>
          <p:nvPr/>
        </p:nvSpPr>
        <p:spPr>
          <a:xfrm>
            <a:off x="5196926" y="5325957"/>
            <a:ext cx="797170" cy="2674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F0D2D2-DD99-AC40-B723-ABDB204B6F13}"/>
              </a:ext>
            </a:extLst>
          </p:cNvPr>
          <p:cNvSpPr/>
          <p:nvPr/>
        </p:nvSpPr>
        <p:spPr>
          <a:xfrm>
            <a:off x="5196926" y="5793414"/>
            <a:ext cx="797170" cy="267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171734-BEB3-4845-8D7B-535BEB6CEA7C}"/>
              </a:ext>
            </a:extLst>
          </p:cNvPr>
          <p:cNvSpPr/>
          <p:nvPr/>
        </p:nvSpPr>
        <p:spPr>
          <a:xfrm>
            <a:off x="8826862" y="336942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04846-06EB-364F-8295-96B18547F138}"/>
              </a:ext>
            </a:extLst>
          </p:cNvPr>
          <p:cNvSpPr/>
          <p:nvPr/>
        </p:nvSpPr>
        <p:spPr>
          <a:xfrm>
            <a:off x="8815352" y="5325957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776ECF-D401-EF41-9243-1CD8D88C30DA}"/>
              </a:ext>
            </a:extLst>
          </p:cNvPr>
          <p:cNvSpPr/>
          <p:nvPr/>
        </p:nvSpPr>
        <p:spPr>
          <a:xfrm>
            <a:off x="2475863" y="5130604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55D150-6DFF-2545-B955-4D8FC3944763}"/>
              </a:ext>
            </a:extLst>
          </p:cNvPr>
          <p:cNvSpPr/>
          <p:nvPr/>
        </p:nvSpPr>
        <p:spPr>
          <a:xfrm>
            <a:off x="6743678" y="3178926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EECAB5-F183-1A43-BDF3-1AABEF7EFC2F}"/>
              </a:ext>
            </a:extLst>
          </p:cNvPr>
          <p:cNvSpPr/>
          <p:nvPr/>
        </p:nvSpPr>
        <p:spPr>
          <a:xfrm>
            <a:off x="6743678" y="3623137"/>
            <a:ext cx="204251" cy="204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32EE6-497C-3941-803F-A0DA736BE276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5994096" y="3007387"/>
            <a:ext cx="779494" cy="20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375850-42EB-9441-A0CF-CD2AFB1A2C71}"/>
              </a:ext>
            </a:extLst>
          </p:cNvPr>
          <p:cNvCxnSpPr>
            <a:stCxn id="25" idx="3"/>
            <a:endCxn id="38" idx="1"/>
          </p:cNvCxnSpPr>
          <p:nvPr/>
        </p:nvCxnSpPr>
        <p:spPr>
          <a:xfrm>
            <a:off x="5994096" y="3007387"/>
            <a:ext cx="779494" cy="64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573A64-1207-204A-84E2-F898EC82B63E}"/>
              </a:ext>
            </a:extLst>
          </p:cNvPr>
          <p:cNvCxnSpPr>
            <a:stCxn id="26" idx="3"/>
            <a:endCxn id="37" idx="2"/>
          </p:cNvCxnSpPr>
          <p:nvPr/>
        </p:nvCxnSpPr>
        <p:spPr>
          <a:xfrm flipV="1">
            <a:off x="5994096" y="3281052"/>
            <a:ext cx="749582" cy="193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9002CE-D3F6-DA4B-906D-8AD92F556DE9}"/>
              </a:ext>
            </a:extLst>
          </p:cNvPr>
          <p:cNvCxnSpPr>
            <a:stCxn id="32" idx="3"/>
            <a:endCxn id="38" idx="3"/>
          </p:cNvCxnSpPr>
          <p:nvPr/>
        </p:nvCxnSpPr>
        <p:spPr>
          <a:xfrm flipV="1">
            <a:off x="5994096" y="3797476"/>
            <a:ext cx="779494" cy="1662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26FED8-4FB5-A04D-9F3E-B4AB61962CF3}"/>
              </a:ext>
            </a:extLst>
          </p:cNvPr>
          <p:cNvCxnSpPr>
            <a:stCxn id="37" idx="6"/>
          </p:cNvCxnSpPr>
          <p:nvPr/>
        </p:nvCxnSpPr>
        <p:spPr>
          <a:xfrm flipV="1">
            <a:off x="6947929" y="3281051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A962AA-2399-C540-A236-071090DFCC4E}"/>
              </a:ext>
            </a:extLst>
          </p:cNvPr>
          <p:cNvCxnSpPr>
            <a:stCxn id="38" idx="6"/>
          </p:cNvCxnSpPr>
          <p:nvPr/>
        </p:nvCxnSpPr>
        <p:spPr>
          <a:xfrm flipV="1">
            <a:off x="6947929" y="3725262"/>
            <a:ext cx="28459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DB43FAC-B9A8-C044-AF0D-0AEC153CFF88}"/>
              </a:ext>
            </a:extLst>
          </p:cNvPr>
          <p:cNvSpPr/>
          <p:nvPr/>
        </p:nvSpPr>
        <p:spPr>
          <a:xfrm>
            <a:off x="7816025" y="3179565"/>
            <a:ext cx="797165" cy="648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F30752-D705-A548-B744-D5B134BEC7D0}"/>
              </a:ext>
            </a:extLst>
          </p:cNvPr>
          <p:cNvCxnSpPr>
            <a:cxnSpLocks/>
          </p:cNvCxnSpPr>
          <p:nvPr/>
        </p:nvCxnSpPr>
        <p:spPr>
          <a:xfrm>
            <a:off x="7611774" y="3284861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5A9704-FA31-4046-B74D-0609A0F95986}"/>
              </a:ext>
            </a:extLst>
          </p:cNvPr>
          <p:cNvCxnSpPr>
            <a:cxnSpLocks/>
          </p:cNvCxnSpPr>
          <p:nvPr/>
        </p:nvCxnSpPr>
        <p:spPr>
          <a:xfrm>
            <a:off x="7611774" y="3729072"/>
            <a:ext cx="204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7B535-4DF2-944F-AE7B-F82A93D0AA5C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 flipV="1">
            <a:off x="8613190" y="3503157"/>
            <a:ext cx="213672" cy="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3A5CA0-34BE-E745-8AD7-9F4359AFA23A}"/>
              </a:ext>
            </a:extLst>
          </p:cNvPr>
          <p:cNvCxnSpPr>
            <a:stCxn id="27" idx="3"/>
          </p:cNvCxnSpPr>
          <p:nvPr/>
        </p:nvCxnSpPr>
        <p:spPr>
          <a:xfrm flipV="1">
            <a:off x="5994096" y="3939036"/>
            <a:ext cx="1960909" cy="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1A23E-6D76-2C45-B2F6-ED11BEA74856}"/>
              </a:ext>
            </a:extLst>
          </p:cNvPr>
          <p:cNvCxnSpPr>
            <a:cxnSpLocks/>
          </p:cNvCxnSpPr>
          <p:nvPr/>
        </p:nvCxnSpPr>
        <p:spPr>
          <a:xfrm flipV="1">
            <a:off x="5994096" y="5930415"/>
            <a:ext cx="241810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05F1E4-20B6-E946-93F5-BD0D2A7BDEFD}"/>
              </a:ext>
            </a:extLst>
          </p:cNvPr>
          <p:cNvCxnSpPr/>
          <p:nvPr/>
        </p:nvCxnSpPr>
        <p:spPr>
          <a:xfrm flipV="1">
            <a:off x="7955005" y="3832149"/>
            <a:ext cx="0" cy="106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1C14726-9EC6-0946-A159-5906D43868F4}"/>
              </a:ext>
            </a:extLst>
          </p:cNvPr>
          <p:cNvSpPr/>
          <p:nvPr/>
        </p:nvSpPr>
        <p:spPr>
          <a:xfrm rot="5400000">
            <a:off x="7033612" y="3292578"/>
            <a:ext cx="796089" cy="393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F26B15-B36F-F44A-9F50-4D9BD4D37412}"/>
              </a:ext>
            </a:extLst>
          </p:cNvPr>
          <p:cNvSpPr txBox="1"/>
          <p:nvPr/>
        </p:nvSpPr>
        <p:spPr>
          <a:xfrm>
            <a:off x="6020335" y="2695704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Dot products</a:t>
            </a:r>
          </a:p>
        </p:txBody>
      </p:sp>
    </p:spTree>
    <p:extLst>
      <p:ext uri="{BB962C8B-B14F-4D97-AF65-F5344CB8AC3E}">
        <p14:creationId xmlns:p14="http://schemas.microsoft.com/office/powerpoint/2010/main" val="35815560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33C-469E-B84D-96D4-D366C0BA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As common in neural architectures, the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key</a:t>
                </a:r>
                <a:r>
                  <a:rPr lang="en-US" sz="2800" dirty="0"/>
                  <a:t>,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query</a:t>
                </a:r>
                <a:r>
                  <a:rPr lang="en-US" sz="2800" dirty="0"/>
                  <a:t>, and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value</a:t>
                </a:r>
                <a:r>
                  <a:rPr lang="en-US" sz="2800" dirty="0"/>
                  <a:t> will all be represented by vectors of numbers.</a:t>
                </a:r>
              </a:p>
              <a:p>
                <a:r>
                  <a:rPr lang="en-US" sz="2800" dirty="0"/>
                  <a:t>When dealing with vectors, similarity is commonly given by the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dot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/>
                  <a:t>.  Large positive dot products are similar.</a:t>
                </a:r>
              </a:p>
              <a:p>
                <a:r>
                  <a:rPr lang="en-US" sz="2800" dirty="0"/>
                  <a:t>To look up matches, we can compute the </a:t>
                </a:r>
                <a:r>
                  <a:rPr lang="en-US" sz="2800" b="1" dirty="0" err="1">
                    <a:solidFill>
                      <a:srgbClr val="0090C3"/>
                    </a:solidFill>
                  </a:rPr>
                  <a:t>softmax</a:t>
                </a:r>
                <a:r>
                  <a:rPr lang="en-US" sz="2800" dirty="0"/>
                  <a:t> of the dot products to get a collection of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sz="2800" dirty="0"/>
                  <a:t> that sum to one with the largest values concentrated on the large dot products</a:t>
                </a:r>
              </a:p>
              <a:p>
                <a:r>
                  <a:rPr lang="en-US" sz="2800" dirty="0"/>
                  <a:t>The final lookup is obtained by </a:t>
                </a:r>
                <a:r>
                  <a:rPr lang="en-US" sz="2800" b="1" dirty="0">
                    <a:solidFill>
                      <a:srgbClr val="0090C3"/>
                    </a:solidFill>
                  </a:rPr>
                  <a:t>averaging</a:t>
                </a:r>
                <a:r>
                  <a:rPr lang="en-US" sz="2800" dirty="0"/>
                  <a:t> the values: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ij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44F931-8492-834B-BFBD-9733960BF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166" t="-1377" r="-1399" b="-18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772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0D01A-5772-A247-83F9-A7C4F95E6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2"/>
                </a:solidFill>
              </a:rPr>
              <a:t>Attention</a:t>
            </a:r>
            <a:r>
              <a:rPr lang="en-US" sz="2800" dirty="0"/>
              <a:t> is a mechanism that forces the model to learn to focus (to attend) on specific parts of the input sequence.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chemeClr val="accent2"/>
                </a:solidFill>
              </a:rPr>
              <a:t>Self-Attention</a:t>
            </a:r>
            <a:r>
              <a:rPr lang="en-US" sz="2800" dirty="0"/>
              <a:t> is a mechanism where every token in the data attends to all other tokens in the input sequence.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7C5E83-294C-4B4E-9A49-DF6011256542}"/>
              </a:ext>
            </a:extLst>
          </p:cNvPr>
          <p:cNvSpPr txBox="1">
            <a:spLocks/>
          </p:cNvSpPr>
          <p:nvPr/>
        </p:nvSpPr>
        <p:spPr>
          <a:xfrm>
            <a:off x="695914" y="309265"/>
            <a:ext cx="10318450" cy="987472"/>
          </a:xfrm>
          <a:prstGeom prst="rect">
            <a:avLst/>
          </a:prstGeom>
        </p:spPr>
        <p:txBody>
          <a:bodyPr vert="horz" anchor="ctr"/>
          <a:lstStyle>
            <a:lvl1pPr algn="l" defTabSz="99799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367643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Looking back at Regression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Logistic Regression*: </a:t>
                </a:r>
                <a:r>
                  <a:rPr lang="en-US" sz="2800" dirty="0">
                    <a:solidFill>
                      <a:schemeClr val="tx1"/>
                    </a:solidFill>
                  </a:rPr>
                  <a:t>Given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} </a:t>
                </a:r>
                <a:r>
                  <a:rPr lang="en-US" sz="2800" dirty="0">
                    <a:solidFill>
                      <a:schemeClr val="tx1"/>
                    </a:solidFill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</a:rPr>
                      <m:t>where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1}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where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sz="2800" b="1" dirty="0">
                    <a:solidFill>
                      <a:schemeClr val="accent3"/>
                    </a:solidFill>
                    <a:ea typeface="Cambria Math" panose="02040503050406030204" pitchFamily="18" charset="0"/>
                  </a:rPr>
                  <a:t>sigmoid function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  <a:blipFill>
                <a:blip r:embed="rId2"/>
                <a:stretch>
                  <a:fillRect l="-226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7DA651D9-BF08-6348-8D94-0151C8ACC813}"/>
              </a:ext>
            </a:extLst>
          </p:cNvPr>
          <p:cNvSpPr/>
          <p:nvPr/>
        </p:nvSpPr>
        <p:spPr>
          <a:xfrm>
            <a:off x="6942565" y="5781285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/>
              <a:t>* Non-linear activation function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36A5DC-7B47-AE4D-AE8E-0C107148EC51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383243-81D7-B440-8A21-9CDA3BD9132A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520560-C8BE-8843-9088-4261AC4120AF}"/>
              </a:ext>
            </a:extLst>
          </p:cNvPr>
          <p:cNvSpPr txBox="1"/>
          <p:nvPr/>
        </p:nvSpPr>
        <p:spPr>
          <a:xfrm>
            <a:off x="2988433" y="5267819"/>
            <a:ext cx="157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Activation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function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F932E3-D353-BF4B-81EC-E109E96D0556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2D621A-CF2C-3142-8D39-CC2C91169150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3AE85E-82C8-7440-A5C0-9441948A3EC4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CF0B7E-E877-4F45-8C66-A49CC0995EDE}"/>
              </a:ext>
            </a:extLst>
          </p:cNvPr>
          <p:cNvCxnSpPr>
            <a:cxnSpLocks/>
          </p:cNvCxnSpPr>
          <p:nvPr/>
        </p:nvCxnSpPr>
        <p:spPr>
          <a:xfrm flipV="1">
            <a:off x="2149236" y="4367456"/>
            <a:ext cx="434891" cy="405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EAEDCC9-1482-7D48-9007-609E3D2A980E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0DA3052-989A-3040-BC8A-1C090247E972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C15B26-5699-444A-A045-69598DD7CA13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8E00A4-670C-7B48-B2CB-370666B83431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6D2C3D-B111-1F42-AEFD-B41FF02465F4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6D2C3D-B111-1F42-AEFD-B41FF024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3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29732A1-CE0D-8E44-922D-E76A30800C76}"/>
              </a:ext>
            </a:extLst>
          </p:cNvPr>
          <p:cNvCxnSpPr>
            <a:cxnSpLocks/>
          </p:cNvCxnSpPr>
          <p:nvPr/>
        </p:nvCxnSpPr>
        <p:spPr>
          <a:xfrm>
            <a:off x="3685503" y="2913401"/>
            <a:ext cx="0" cy="1583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3150E60-C65A-A644-8E65-28797803B39E}"/>
              </a:ext>
            </a:extLst>
          </p:cNvPr>
          <p:cNvSpPr txBox="1"/>
          <p:nvPr/>
        </p:nvSpPr>
        <p:spPr>
          <a:xfrm>
            <a:off x="3775525" y="3478441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4C6CAFF-0CB0-7C40-8E4F-957D1026264C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4A2D80C-02D3-6040-A0DE-58E19C487D97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B1A756-AC04-DA42-87A9-D35E4EC68CAB}"/>
              </a:ext>
            </a:extLst>
          </p:cNvPr>
          <p:cNvSpPr txBox="1"/>
          <p:nvPr/>
        </p:nvSpPr>
        <p:spPr>
          <a:xfrm>
            <a:off x="618747" y="2657000"/>
            <a:ext cx="460404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83BF2E-1DB7-3C4A-8332-9E3B12BD4474}"/>
              </a:ext>
            </a:extLst>
          </p:cNvPr>
          <p:cNvSpPr txBox="1"/>
          <p:nvPr/>
        </p:nvSpPr>
        <p:spPr>
          <a:xfrm>
            <a:off x="618746" y="3586127"/>
            <a:ext cx="460403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A1F0A8-8819-3B4B-A202-9D5F3CAC3858}"/>
              </a:ext>
            </a:extLst>
          </p:cNvPr>
          <p:cNvSpPr txBox="1"/>
          <p:nvPr/>
        </p:nvSpPr>
        <p:spPr>
          <a:xfrm>
            <a:off x="656068" y="4463318"/>
            <a:ext cx="460403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732E590-B9C2-5748-88CE-9915D0AF62B3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732E590-B9C2-5748-88CE-9915D0AF6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696CED8-FBF9-514A-9584-CF58D6A99FBF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696CED8-FBF9-514A-9584-CF58D6A99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5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E491D4F-09E3-5C4D-B04C-CC6116F0CB49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3D03974-ED4B-8F4A-97D8-34D40319708F}"/>
              </a:ext>
            </a:extLst>
          </p:cNvPr>
          <p:cNvCxnSpPr>
            <a:cxnSpLocks/>
          </p:cNvCxnSpPr>
          <p:nvPr/>
        </p:nvCxnSpPr>
        <p:spPr>
          <a:xfrm>
            <a:off x="1934698" y="2906139"/>
            <a:ext cx="416101" cy="3293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249568-B219-FC4D-99EC-35342BEF717B}"/>
              </a:ext>
            </a:extLst>
          </p:cNvPr>
          <p:cNvCxnSpPr>
            <a:cxnSpLocks/>
          </p:cNvCxnSpPr>
          <p:nvPr/>
        </p:nvCxnSpPr>
        <p:spPr>
          <a:xfrm flipV="1">
            <a:off x="3590835" y="4039212"/>
            <a:ext cx="309125" cy="126802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6117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6D33-13A3-6F47-BE1C-CCB7BC0A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issue: Polysemy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F5597-DF22-1B44-A56E-7F06AF364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Consider some of the meanings of the word ”tie”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2"/>
                </a:solidFill>
              </a:rPr>
              <a:t>How do we adapt our model to allow for this ambiguity?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6F16B9-8778-1F4C-A515-C344312DB811}"/>
              </a:ext>
            </a:extLst>
          </p:cNvPr>
          <p:cNvSpPr/>
          <p:nvPr/>
        </p:nvSpPr>
        <p:spPr>
          <a:xfrm>
            <a:off x="511763" y="1822739"/>
            <a:ext cx="11078817" cy="378565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1"/>
            <a:r>
              <a:rPr lang="en-US" sz="2400" b="1" dirty="0">
                <a:solidFill>
                  <a:srgbClr val="00B050"/>
                </a:solidFill>
              </a:rPr>
              <a:t>verb</a:t>
            </a:r>
            <a:r>
              <a:rPr lang="en-US" sz="2400" dirty="0"/>
              <a:t>: to fasten or attach </a:t>
            </a:r>
          </a:p>
          <a:p>
            <a:pPr lvl="2"/>
            <a:r>
              <a:rPr lang="en-US" sz="2400" dirty="0"/>
              <a:t>“I tied the bag closed.”</a:t>
            </a:r>
          </a:p>
          <a:p>
            <a:pPr lvl="2"/>
            <a:endParaRPr lang="en-US" sz="2400" dirty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verb</a:t>
            </a:r>
            <a:r>
              <a:rPr lang="en-US" sz="2400" dirty="0"/>
              <a:t>: to establish in relationship </a:t>
            </a:r>
          </a:p>
          <a:p>
            <a:pPr lvl="2"/>
            <a:r>
              <a:rPr lang="en-US" sz="2400" dirty="0"/>
              <a:t>“We tied the criminal to the scene of the crime.”</a:t>
            </a:r>
          </a:p>
          <a:p>
            <a:pPr lvl="2"/>
            <a:endParaRPr lang="en-US" sz="2400" dirty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noun</a:t>
            </a:r>
            <a:r>
              <a:rPr lang="en-US" sz="2400" dirty="0"/>
              <a:t>: railway supports</a:t>
            </a:r>
          </a:p>
          <a:p>
            <a:pPr lvl="2"/>
            <a:r>
              <a:rPr lang="en-US" sz="2400" dirty="0"/>
              <a:t>“She hammered the rail to the tie.”</a:t>
            </a:r>
          </a:p>
          <a:p>
            <a:pPr lvl="2"/>
            <a:endParaRPr lang="en-US" sz="2400" dirty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noun</a:t>
            </a:r>
            <a:r>
              <a:rPr lang="en-US" sz="2400" dirty="0"/>
              <a:t>: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sustained tone in music:</a:t>
            </a:r>
          </a:p>
          <a:p>
            <a:pPr lvl="2"/>
            <a:r>
              <a:rPr lang="en-US" sz="2400" dirty="0"/>
              <a:t>“The tie holds the note into the next measure.”</a:t>
            </a:r>
          </a:p>
          <a:p>
            <a:pPr lvl="2"/>
            <a:endParaRPr lang="en-US" sz="2400" dirty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noun</a:t>
            </a:r>
            <a:r>
              <a:rPr lang="en-US" sz="2400" dirty="0"/>
              <a:t>: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equality in a contest</a:t>
            </a:r>
          </a:p>
          <a:p>
            <a:pPr lvl="2"/>
            <a:r>
              <a:rPr lang="en-US" sz="2400" dirty="0"/>
              <a:t>“The game ended in a tie.”</a:t>
            </a:r>
          </a:p>
          <a:p>
            <a:pPr lvl="2"/>
            <a:endParaRPr lang="en-US" sz="2400" dirty="0"/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noun</a:t>
            </a:r>
            <a:r>
              <a:rPr lang="en-US" sz="2400" dirty="0"/>
              <a:t>: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Something knotted when worn</a:t>
            </a:r>
          </a:p>
          <a:p>
            <a:pPr lvl="2"/>
            <a:r>
              <a:rPr lang="en-US" sz="2400" dirty="0"/>
              <a:t>“He put on his favorite tie for the job interview”</a:t>
            </a:r>
          </a:p>
        </p:txBody>
      </p:sp>
    </p:spTree>
    <p:extLst>
      <p:ext uri="{BB962C8B-B14F-4D97-AF65-F5344CB8AC3E}">
        <p14:creationId xmlns:p14="http://schemas.microsoft.com/office/powerpoint/2010/main" val="9886307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A46186F2-25D1-F347-A9E1-C33865CA6677}"/>
              </a:ext>
            </a:extLst>
          </p:cNvPr>
          <p:cNvSpPr/>
          <p:nvPr/>
        </p:nvSpPr>
        <p:spPr>
          <a:xfrm>
            <a:off x="7435113" y="5323722"/>
            <a:ext cx="797165" cy="64846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Average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760A8C4E-AAF5-6E49-89A2-24E10B670EDC}"/>
              </a:ext>
            </a:extLst>
          </p:cNvPr>
          <p:cNvSpPr/>
          <p:nvPr/>
        </p:nvSpPr>
        <p:spPr>
          <a:xfrm rot="5400000">
            <a:off x="6652700" y="5436735"/>
            <a:ext cx="796089" cy="393247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lt1">
                    <a:alpha val="0"/>
                  </a:schemeClr>
                </a:solidFill>
              </a:rPr>
              <a:t>Softmax</a:t>
            </a:r>
            <a:endParaRPr lang="en-US" dirty="0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2" name="Trapezoid 301">
            <a:extLst>
              <a:ext uri="{FF2B5EF4-FFF2-40B4-BE49-F238E27FC236}">
                <a16:creationId xmlns:a16="http://schemas.microsoft.com/office/drawing/2014/main" id="{7830B8EF-2607-494A-B370-5460E5AB2A80}"/>
              </a:ext>
            </a:extLst>
          </p:cNvPr>
          <p:cNvSpPr/>
          <p:nvPr/>
        </p:nvSpPr>
        <p:spPr>
          <a:xfrm rot="16200000">
            <a:off x="4919816" y="3370585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2BCC1155-976E-EE49-B319-FD93FD58CB8C}"/>
              </a:ext>
            </a:extLst>
          </p:cNvPr>
          <p:cNvSpPr/>
          <p:nvPr/>
        </p:nvSpPr>
        <p:spPr>
          <a:xfrm>
            <a:off x="5916276" y="3027301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Query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23BB6E6E-1473-734D-A79F-03766D6C4B7B}"/>
              </a:ext>
            </a:extLst>
          </p:cNvPr>
          <p:cNvSpPr/>
          <p:nvPr/>
        </p:nvSpPr>
        <p:spPr>
          <a:xfrm>
            <a:off x="5916276" y="3494758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Key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24D6AD55-C039-9340-8E43-81624B264D59}"/>
              </a:ext>
            </a:extLst>
          </p:cNvPr>
          <p:cNvSpPr/>
          <p:nvPr/>
        </p:nvSpPr>
        <p:spPr>
          <a:xfrm>
            <a:off x="5916276" y="3962215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Value</a:t>
            </a:r>
          </a:p>
        </p:txBody>
      </p:sp>
      <p:sp>
        <p:nvSpPr>
          <p:cNvPr id="306" name="Trapezoid 305">
            <a:extLst>
              <a:ext uri="{FF2B5EF4-FFF2-40B4-BE49-F238E27FC236}">
                <a16:creationId xmlns:a16="http://schemas.microsoft.com/office/drawing/2014/main" id="{30BCC57C-EC19-7344-BC29-2A8A9D125A6F}"/>
              </a:ext>
            </a:extLst>
          </p:cNvPr>
          <p:cNvSpPr/>
          <p:nvPr/>
        </p:nvSpPr>
        <p:spPr>
          <a:xfrm rot="16200000">
            <a:off x="4919816" y="5355433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338B199B-1478-0D40-9E0A-C9D5DCFDB2FD}"/>
              </a:ext>
            </a:extLst>
          </p:cNvPr>
          <p:cNvSpPr/>
          <p:nvPr/>
        </p:nvSpPr>
        <p:spPr>
          <a:xfrm>
            <a:off x="5916276" y="5012149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Query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7B53F7CE-DD59-2D4A-8FEE-16FCD059F079}"/>
              </a:ext>
            </a:extLst>
          </p:cNvPr>
          <p:cNvSpPr/>
          <p:nvPr/>
        </p:nvSpPr>
        <p:spPr>
          <a:xfrm>
            <a:off x="5916276" y="5479606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Key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C6552999-8442-E54A-936B-586253D0EF93}"/>
              </a:ext>
            </a:extLst>
          </p:cNvPr>
          <p:cNvSpPr/>
          <p:nvPr/>
        </p:nvSpPr>
        <p:spPr>
          <a:xfrm>
            <a:off x="5916276" y="5947063"/>
            <a:ext cx="797170" cy="26747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Value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8DBDAEA9-2744-5744-93FD-5E865F55DB5F}"/>
              </a:ext>
            </a:extLst>
          </p:cNvPr>
          <p:cNvSpPr/>
          <p:nvPr/>
        </p:nvSpPr>
        <p:spPr>
          <a:xfrm>
            <a:off x="7446623" y="3327328"/>
            <a:ext cx="797165" cy="64846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Average</a:t>
            </a: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1CB24AF1-6DF1-1349-8B53-51D480C9BECD}"/>
              </a:ext>
            </a:extLst>
          </p:cNvPr>
          <p:cNvSpPr/>
          <p:nvPr/>
        </p:nvSpPr>
        <p:spPr>
          <a:xfrm rot="5400000">
            <a:off x="6664210" y="3440341"/>
            <a:ext cx="796089" cy="393247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lt1">
                    <a:alpha val="0"/>
                  </a:schemeClr>
                </a:solidFill>
              </a:rPr>
              <a:t>Softmax</a:t>
            </a:r>
            <a:endParaRPr lang="en-US" dirty="0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471BE-402D-5146-B4B3-42A940D3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Multi-headed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1711E-2FE6-CA47-B1A1-5DDFABCBC9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To solve this issue, every token (and every subsequent layer) will emit multiple keys, multiple values, and multiple queries!  This is called </a:t>
            </a:r>
            <a:r>
              <a:rPr lang="en-US" sz="2800" b="1" dirty="0">
                <a:solidFill>
                  <a:srgbClr val="0090C3"/>
                </a:solidFill>
              </a:rPr>
              <a:t>multi-headed attention</a:t>
            </a:r>
            <a:r>
              <a:rPr lang="en-US" sz="2800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1D610C-0893-C248-BA77-B7C820C1CE78}"/>
              </a:ext>
            </a:extLst>
          </p:cNvPr>
          <p:cNvSpPr/>
          <p:nvPr/>
        </p:nvSpPr>
        <p:spPr>
          <a:xfrm>
            <a:off x="2890413" y="2993286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68A9E9-2FAA-2C47-A73B-BE0B9ABB7D9D}"/>
              </a:ext>
            </a:extLst>
          </p:cNvPr>
          <p:cNvSpPr/>
          <p:nvPr/>
        </p:nvSpPr>
        <p:spPr>
          <a:xfrm>
            <a:off x="4017140" y="3189958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73F78C-E14C-A04B-952C-45787440C881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870601" y="3323693"/>
            <a:ext cx="146539" cy="165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58EA281-0F8B-8A40-A6B0-205105F5E36B}"/>
              </a:ext>
            </a:extLst>
          </p:cNvPr>
          <p:cNvSpPr/>
          <p:nvPr/>
        </p:nvSpPr>
        <p:spPr>
          <a:xfrm>
            <a:off x="4017140" y="5174806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C181A8-2801-4B40-A60C-464B2BB5250F}"/>
              </a:ext>
            </a:extLst>
          </p:cNvPr>
          <p:cNvCxnSpPr>
            <a:cxnSpLocks/>
            <a:stCxn id="36" idx="3"/>
            <a:endCxn id="28" idx="1"/>
          </p:cNvCxnSpPr>
          <p:nvPr/>
        </p:nvCxnSpPr>
        <p:spPr>
          <a:xfrm flipV="1">
            <a:off x="3870601" y="5308541"/>
            <a:ext cx="146539" cy="297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E99F4A1-6638-274C-A8D4-34889090DCDB}"/>
              </a:ext>
            </a:extLst>
          </p:cNvPr>
          <p:cNvSpPr/>
          <p:nvPr/>
        </p:nvSpPr>
        <p:spPr>
          <a:xfrm>
            <a:off x="2890413" y="4979453"/>
            <a:ext cx="980188" cy="6641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&amp; Position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338B5F-BA43-E245-B692-96C5ED5F2230}"/>
              </a:ext>
            </a:extLst>
          </p:cNvPr>
          <p:cNvSpPr/>
          <p:nvPr/>
        </p:nvSpPr>
        <p:spPr>
          <a:xfrm>
            <a:off x="8207044" y="3401401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3441D4-4757-ED4D-8AE7-8D3F90EE2F72}"/>
              </a:ext>
            </a:extLst>
          </p:cNvPr>
          <p:cNvSpPr/>
          <p:nvPr/>
        </p:nvSpPr>
        <p:spPr>
          <a:xfrm>
            <a:off x="8152257" y="5399912"/>
            <a:ext cx="797170" cy="2674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91B973C-843F-3949-8533-593E6BC2EBE1}"/>
              </a:ext>
            </a:extLst>
          </p:cNvPr>
          <p:cNvSpPr/>
          <p:nvPr/>
        </p:nvSpPr>
        <p:spPr>
          <a:xfrm>
            <a:off x="7282713" y="5171322"/>
            <a:ext cx="797165" cy="6484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Average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07E03DE3-027F-D54E-97D3-0D39132B5924}"/>
              </a:ext>
            </a:extLst>
          </p:cNvPr>
          <p:cNvSpPr/>
          <p:nvPr/>
        </p:nvSpPr>
        <p:spPr>
          <a:xfrm rot="5400000">
            <a:off x="6500300" y="5284335"/>
            <a:ext cx="796089" cy="39324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lt1">
                    <a:alpha val="0"/>
                  </a:schemeClr>
                </a:solidFill>
              </a:rPr>
              <a:t>Softmax</a:t>
            </a:r>
            <a:endParaRPr lang="en-US" dirty="0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9" name="Trapezoid 288">
            <a:extLst>
              <a:ext uri="{FF2B5EF4-FFF2-40B4-BE49-F238E27FC236}">
                <a16:creationId xmlns:a16="http://schemas.microsoft.com/office/drawing/2014/main" id="{1BA40587-8883-4843-AA3E-8C55022AD8BD}"/>
              </a:ext>
            </a:extLst>
          </p:cNvPr>
          <p:cNvSpPr/>
          <p:nvPr/>
        </p:nvSpPr>
        <p:spPr>
          <a:xfrm rot="16200000">
            <a:off x="4767416" y="3218185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EBCF3927-2054-994E-8B60-8102AC8B38A1}"/>
              </a:ext>
            </a:extLst>
          </p:cNvPr>
          <p:cNvSpPr/>
          <p:nvPr/>
        </p:nvSpPr>
        <p:spPr>
          <a:xfrm>
            <a:off x="5763876" y="2874901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Query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58988E1-62D9-AB47-A1CF-9E7025415FB9}"/>
              </a:ext>
            </a:extLst>
          </p:cNvPr>
          <p:cNvSpPr/>
          <p:nvPr/>
        </p:nvSpPr>
        <p:spPr>
          <a:xfrm>
            <a:off x="5763876" y="3342358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Key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8D1BC860-FC99-E14C-8273-F9FF9E67D0DC}"/>
              </a:ext>
            </a:extLst>
          </p:cNvPr>
          <p:cNvSpPr/>
          <p:nvPr/>
        </p:nvSpPr>
        <p:spPr>
          <a:xfrm>
            <a:off x="5763876" y="3809815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Value</a:t>
            </a:r>
          </a:p>
        </p:txBody>
      </p:sp>
      <p:sp>
        <p:nvSpPr>
          <p:cNvPr id="293" name="Trapezoid 292">
            <a:extLst>
              <a:ext uri="{FF2B5EF4-FFF2-40B4-BE49-F238E27FC236}">
                <a16:creationId xmlns:a16="http://schemas.microsoft.com/office/drawing/2014/main" id="{D31502B2-8BFC-6745-BE47-5D48306E017D}"/>
              </a:ext>
            </a:extLst>
          </p:cNvPr>
          <p:cNvSpPr/>
          <p:nvPr/>
        </p:nvSpPr>
        <p:spPr>
          <a:xfrm rot="16200000">
            <a:off x="4767416" y="5203033"/>
            <a:ext cx="1195754" cy="515816"/>
          </a:xfrm>
          <a:prstGeom prst="trapezoid">
            <a:avLst>
              <a:gd name="adj" fmla="val 8863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45A2EEAE-ED3A-4240-91B1-EAE1DA9A9A96}"/>
              </a:ext>
            </a:extLst>
          </p:cNvPr>
          <p:cNvSpPr/>
          <p:nvPr/>
        </p:nvSpPr>
        <p:spPr>
          <a:xfrm>
            <a:off x="5763876" y="4859749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Query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E5CB34F-84D1-1E47-BE43-2A19E0A6BB62}"/>
              </a:ext>
            </a:extLst>
          </p:cNvPr>
          <p:cNvSpPr/>
          <p:nvPr/>
        </p:nvSpPr>
        <p:spPr>
          <a:xfrm>
            <a:off x="5763876" y="5327206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Key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CC19EED-BEB8-334D-88DF-9EBE8DAB26C3}"/>
              </a:ext>
            </a:extLst>
          </p:cNvPr>
          <p:cNvSpPr/>
          <p:nvPr/>
        </p:nvSpPr>
        <p:spPr>
          <a:xfrm>
            <a:off x="5763876" y="5794663"/>
            <a:ext cx="797170" cy="26747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Value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C54C653-EEAB-AB45-89D1-09CF87978C41}"/>
              </a:ext>
            </a:extLst>
          </p:cNvPr>
          <p:cNvSpPr/>
          <p:nvPr/>
        </p:nvSpPr>
        <p:spPr>
          <a:xfrm>
            <a:off x="7294223" y="3174928"/>
            <a:ext cx="797165" cy="6484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>
                    <a:alpha val="0"/>
                  </a:schemeClr>
                </a:solidFill>
              </a:rPr>
              <a:t>Average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3549BD4D-0A33-5C4D-857D-24D14C1BD694}"/>
              </a:ext>
            </a:extLst>
          </p:cNvPr>
          <p:cNvSpPr/>
          <p:nvPr/>
        </p:nvSpPr>
        <p:spPr>
          <a:xfrm rot="5400000">
            <a:off x="6511810" y="3287941"/>
            <a:ext cx="796089" cy="39324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lt1">
                    <a:alpha val="0"/>
                  </a:schemeClr>
                </a:solidFill>
              </a:rPr>
              <a:t>Softmax</a:t>
            </a:r>
            <a:endParaRPr lang="en-US" dirty="0">
              <a:solidFill>
                <a:schemeClr val="lt1">
                  <a:alpha val="0"/>
                </a:schemeClr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40B6BE7-D46E-E94A-99EB-3DB371519773}"/>
              </a:ext>
            </a:extLst>
          </p:cNvPr>
          <p:cNvGrpSpPr/>
          <p:nvPr/>
        </p:nvGrpSpPr>
        <p:grpSpPr>
          <a:xfrm>
            <a:off x="4954985" y="2722501"/>
            <a:ext cx="2984003" cy="3187232"/>
            <a:chOff x="4227621" y="2827808"/>
            <a:chExt cx="2984003" cy="31872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3F40E9-9217-8141-B892-EEAF036C8DE9}"/>
                </a:ext>
              </a:extLst>
            </p:cNvPr>
            <p:cNvSpPr/>
            <p:nvPr/>
          </p:nvSpPr>
          <p:spPr>
            <a:xfrm>
              <a:off x="6402949" y="5124229"/>
              <a:ext cx="797165" cy="6484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4F522B-CCC9-274A-A7D4-CB0EA60E8FC5}"/>
                </a:ext>
              </a:extLst>
            </p:cNvPr>
            <p:cNvSpPr/>
            <p:nvPr/>
          </p:nvSpPr>
          <p:spPr>
            <a:xfrm rot="5400000">
              <a:off x="5620536" y="5237242"/>
              <a:ext cx="796089" cy="3932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1B588E9F-DC34-C742-98CB-1CCF8BAE214B}"/>
                </a:ext>
              </a:extLst>
            </p:cNvPr>
            <p:cNvSpPr/>
            <p:nvPr/>
          </p:nvSpPr>
          <p:spPr>
            <a:xfrm rot="16200000">
              <a:off x="3887652" y="3171092"/>
              <a:ext cx="1195754" cy="515816"/>
            </a:xfrm>
            <a:prstGeom prst="trapezoid">
              <a:avLst>
                <a:gd name="adj" fmla="val 8863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D345AF-D235-5245-9AB3-DC65012071FE}"/>
                </a:ext>
              </a:extLst>
            </p:cNvPr>
            <p:cNvSpPr/>
            <p:nvPr/>
          </p:nvSpPr>
          <p:spPr>
            <a:xfrm>
              <a:off x="4884112" y="2827808"/>
              <a:ext cx="797170" cy="2674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A68E146-E5AB-174E-BDDF-C863BBAB4F3C}"/>
                </a:ext>
              </a:extLst>
            </p:cNvPr>
            <p:cNvSpPr/>
            <p:nvPr/>
          </p:nvSpPr>
          <p:spPr>
            <a:xfrm>
              <a:off x="4884112" y="3295265"/>
              <a:ext cx="797170" cy="2674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ED733B-ED64-B54B-8201-10268B1452C7}"/>
                </a:ext>
              </a:extLst>
            </p:cNvPr>
            <p:cNvSpPr/>
            <p:nvPr/>
          </p:nvSpPr>
          <p:spPr>
            <a:xfrm>
              <a:off x="4884112" y="3762722"/>
              <a:ext cx="797170" cy="2674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Value</a:t>
              </a:r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A80A12AE-B477-E94C-A6E0-FF3B201BCEEE}"/>
                </a:ext>
              </a:extLst>
            </p:cNvPr>
            <p:cNvSpPr/>
            <p:nvPr/>
          </p:nvSpPr>
          <p:spPr>
            <a:xfrm rot="16200000">
              <a:off x="3887652" y="5155940"/>
              <a:ext cx="1195754" cy="515816"/>
            </a:xfrm>
            <a:prstGeom prst="trapezoid">
              <a:avLst>
                <a:gd name="adj" fmla="val 8863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6ECB4E5-DF8F-2A4E-9F65-3D32A2A928A7}"/>
                </a:ext>
              </a:extLst>
            </p:cNvPr>
            <p:cNvSpPr/>
            <p:nvPr/>
          </p:nvSpPr>
          <p:spPr>
            <a:xfrm>
              <a:off x="4884112" y="4812656"/>
              <a:ext cx="797170" cy="2674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C824E6-758E-4445-83D9-8D9AC3661EB9}"/>
                </a:ext>
              </a:extLst>
            </p:cNvPr>
            <p:cNvSpPr/>
            <p:nvPr/>
          </p:nvSpPr>
          <p:spPr>
            <a:xfrm>
              <a:off x="4884112" y="5280113"/>
              <a:ext cx="797170" cy="2674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5C33CE5-1702-D349-A149-BF79107825E5}"/>
                </a:ext>
              </a:extLst>
            </p:cNvPr>
            <p:cNvSpPr/>
            <p:nvPr/>
          </p:nvSpPr>
          <p:spPr>
            <a:xfrm>
              <a:off x="4884112" y="5747570"/>
              <a:ext cx="797170" cy="2674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Value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D180D8-1FBB-FF4A-8E85-A03E5B814C0D}"/>
                </a:ext>
              </a:extLst>
            </p:cNvPr>
            <p:cNvSpPr/>
            <p:nvPr/>
          </p:nvSpPr>
          <p:spPr>
            <a:xfrm>
              <a:off x="6414459" y="3127835"/>
              <a:ext cx="797165" cy="6484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C58E27-5122-8146-A412-6117BAA4A8A0}"/>
                </a:ext>
              </a:extLst>
            </p:cNvPr>
            <p:cNvSpPr/>
            <p:nvPr/>
          </p:nvSpPr>
          <p:spPr>
            <a:xfrm rot="5400000">
              <a:off x="5632046" y="3240848"/>
              <a:ext cx="796089" cy="3932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Softmax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98457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B355418-1B96-2A47-A311-79FD05BA5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4480" y="1566333"/>
            <a:ext cx="6896100" cy="4343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51603A-C2BF-CC44-8682-32A36BC7C612}"/>
              </a:ext>
            </a:extLst>
          </p:cNvPr>
          <p:cNvSpPr/>
          <p:nvPr/>
        </p:nvSpPr>
        <p:spPr>
          <a:xfrm>
            <a:off x="4322618" y="3034145"/>
            <a:ext cx="3491346" cy="3034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511FC-5122-1B4E-9118-516795F1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28E8E-4BBE-0B40-9023-10FCC6574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896100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The full transformer architecture is made by combining many layers of this type, often times into an </a:t>
            </a:r>
            <a:r>
              <a:rPr lang="en-US" sz="2800" b="1" dirty="0">
                <a:solidFill>
                  <a:srgbClr val="0090C3"/>
                </a:solidFill>
              </a:rPr>
              <a:t>encoder-decoder</a:t>
            </a:r>
            <a:r>
              <a:rPr lang="en-US" sz="2800" dirty="0"/>
              <a:t> pair which turns words into vectors then vectors back to words.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Full details are available at </a:t>
            </a:r>
            <a:r>
              <a:rPr lang="en-US" sz="2800" dirty="0">
                <a:hlinkClick r:id="rId4"/>
              </a:rPr>
              <a:t>d2l.ai</a:t>
            </a:r>
            <a:r>
              <a:rPr lang="en-US" sz="28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7D4E3-B893-A54B-B7A9-B3759D09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67" y="3842190"/>
            <a:ext cx="3045659" cy="10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178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2CA1-14BD-B541-84DA-DADF3E25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B4684-36EB-B04A-8CF5-1672AE00A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9" y="1310105"/>
            <a:ext cx="10894666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These models tend to be very large, and can take weeks to train on the most expensive instances.  Thus, is common to pre-train a model on a large corpus of text, and use it for downstream tasks.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</a:t>
            </a:r>
            <a:r>
              <a:rPr lang="en-US" sz="2800" dirty="0">
                <a:hlinkClick r:id="rId2"/>
              </a:rPr>
              <a:t>Gluon NLP Model Zoo</a:t>
            </a:r>
            <a:r>
              <a:rPr lang="en-US" sz="2800" dirty="0"/>
              <a:t> contains a large number of pretrained transformers (in this case versions of </a:t>
            </a:r>
            <a:r>
              <a:rPr lang="en-US" sz="2800" dirty="0">
                <a:hlinkClick r:id="rId3"/>
              </a:rPr>
              <a:t>BERT</a:t>
            </a:r>
            <a:r>
              <a:rPr lang="en-US" sz="2800" dirty="0"/>
              <a:t>, one of the original largescale transformers).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C4CF1D-8B5B-744B-852B-A988E6A66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8433" y="2728941"/>
            <a:ext cx="4431957" cy="14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45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28AA-C725-E542-AE28-AF3F89F5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Pre-trained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985B0-46C4-F54B-8C7A-258D60C727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9717483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There are multiple ways to use these pre-trained models:</a:t>
            </a:r>
          </a:p>
          <a:p>
            <a:r>
              <a:rPr lang="en-US" sz="2800" dirty="0"/>
              <a:t>Use it as a </a:t>
            </a:r>
            <a:r>
              <a:rPr lang="en-US" sz="2800" b="1" dirty="0">
                <a:solidFill>
                  <a:schemeClr val="accent2"/>
                </a:solidFill>
              </a:rPr>
              <a:t>fixed encoder </a:t>
            </a:r>
            <a:r>
              <a:rPr lang="en-US" sz="2800" dirty="0"/>
              <a:t>(no training cost).  We investigate this in a notebook example.</a:t>
            </a:r>
          </a:p>
          <a:p>
            <a:r>
              <a:rPr lang="en-US" sz="2800" dirty="0"/>
              <a:t>The model can be </a:t>
            </a:r>
            <a:r>
              <a:rPr lang="en-US" sz="2800" b="1" dirty="0">
                <a:solidFill>
                  <a:schemeClr val="accent2"/>
                </a:solidFill>
              </a:rPr>
              <a:t>fine-tuned end-to-end </a:t>
            </a:r>
            <a:r>
              <a:rPr lang="en-US" sz="2800" dirty="0"/>
              <a:t>as a classifier.</a:t>
            </a:r>
          </a:p>
          <a:p>
            <a:r>
              <a:rPr lang="en-US" sz="2800" dirty="0"/>
              <a:t>The model can be </a:t>
            </a:r>
            <a:r>
              <a:rPr lang="en-US" sz="2800" b="1" dirty="0">
                <a:solidFill>
                  <a:schemeClr val="accent2"/>
                </a:solidFill>
              </a:rPr>
              <a:t>fine-tuned as a language model </a:t>
            </a:r>
            <a:r>
              <a:rPr lang="en-US" sz="2800" dirty="0"/>
              <a:t>on your specific dataset, then used as an encoder or fine-tuned on the classification task.</a:t>
            </a:r>
          </a:p>
          <a:p>
            <a:r>
              <a:rPr lang="en-US" sz="2800" dirty="0"/>
              <a:t>The model can be </a:t>
            </a:r>
            <a:r>
              <a:rPr lang="en-US" sz="2800" b="1" dirty="0">
                <a:solidFill>
                  <a:schemeClr val="accent2"/>
                </a:solidFill>
              </a:rPr>
              <a:t>trained from scratch</a:t>
            </a:r>
            <a:r>
              <a:rPr lang="en-US" sz="2800" dirty="0"/>
              <a:t>. This is very intensive, and should only be done with </a:t>
            </a:r>
            <a:r>
              <a:rPr lang="en-US" sz="2800" b="1" dirty="0">
                <a:solidFill>
                  <a:schemeClr val="accent1"/>
                </a:solidFill>
              </a:rPr>
              <a:t>50GB+ of text</a:t>
            </a:r>
            <a:r>
              <a:rPr lang="en-US" sz="2800" dirty="0"/>
              <a:t>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16A8AEB-88C9-F145-BAFC-0C1781D35AC9}"/>
              </a:ext>
            </a:extLst>
          </p:cNvPr>
          <p:cNvSpPr/>
          <p:nvPr/>
        </p:nvSpPr>
        <p:spPr>
          <a:xfrm rot="5400000">
            <a:off x="9068780" y="3152719"/>
            <a:ext cx="4129199" cy="9144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INCREASING COST</a:t>
            </a:r>
          </a:p>
        </p:txBody>
      </p:sp>
    </p:spTree>
    <p:extLst>
      <p:ext uri="{BB962C8B-B14F-4D97-AF65-F5344CB8AC3E}">
        <p14:creationId xmlns:p14="http://schemas.microsoft.com/office/powerpoint/2010/main" val="4156347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this exercise, we work with BERT from Gluon NLP Model Zoo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dirty="0"/>
              <a:t>Installing Gluon NLP</a:t>
            </a:r>
          </a:p>
          <a:p>
            <a:pPr lvl="1"/>
            <a:r>
              <a:rPr lang="en-US" dirty="0"/>
              <a:t>Using a pretrained BERT model to encode a sentence</a:t>
            </a:r>
          </a:p>
          <a:p>
            <a:pPr marL="456971" lvl="1" indent="0">
              <a:buNone/>
            </a:pPr>
            <a:endParaRPr lang="en-US" sz="1000" dirty="0"/>
          </a:p>
          <a:p>
            <a:pPr marL="456971" lvl="1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“EMBK-NLP-DAY3-BERT-NB.ipynb”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47844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81CF-AD96-084F-8EA3-5DBBC1D9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Roadmap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335D2-EB7B-EB43-9D13-FDA17B046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94" y="1283369"/>
            <a:ext cx="8236222" cy="45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929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617890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575" y="1305097"/>
            <a:ext cx="11386101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Data: </a:t>
            </a:r>
            <a:r>
              <a:rPr lang="en-US" sz="2800" dirty="0"/>
              <a:t>Customer reviews. Let's look at first 5 rows of the training dataset: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800" b="1" dirty="0"/>
              <a:t>Task: </a:t>
            </a:r>
            <a:r>
              <a:rPr lang="en-US" sz="2800" dirty="0"/>
              <a:t>Train a classifier to predict the </a:t>
            </a:r>
            <a:r>
              <a:rPr lang="en-US" sz="2800" b="1" dirty="0" err="1"/>
              <a:t>isPositive</a:t>
            </a:r>
            <a:r>
              <a:rPr lang="en-US" sz="2800" b="1" dirty="0"/>
              <a:t> </a:t>
            </a:r>
            <a:r>
              <a:rPr lang="en-US" sz="2800" dirty="0"/>
              <a:t>field for the test dataset.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800" dirty="0"/>
              <a:t>Follow through this notebook </a:t>
            </a:r>
            <a:r>
              <a:rPr lang="en-US" sz="2800" b="1" dirty="0"/>
              <a:t>”EMBK-NLP-DAY3-FINAL-STUDENT-NB.ipynb”</a:t>
            </a:r>
            <a:r>
              <a:rPr lang="en-US" sz="2800" dirty="0"/>
              <a:t> to start on the final project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5FB8C-21AD-4F4C-8F61-12C9CC42E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88" y="1893420"/>
            <a:ext cx="8802647" cy="2256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962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for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94666" cy="4599628"/>
          </a:xfrm>
        </p:spPr>
        <p:txBody>
          <a:bodyPr/>
          <a:lstStyle/>
          <a:p>
            <a:r>
              <a:rPr lang="en-US" sz="2800" b="1" dirty="0"/>
              <a:t>EMBK-NLP-DAY3-NN-NB.ipynb: </a:t>
            </a:r>
            <a:r>
              <a:rPr lang="en-US" sz="2800" dirty="0">
                <a:solidFill>
                  <a:schemeClr val="accent3"/>
                </a:solidFill>
              </a:rPr>
              <a:t>Build Neural Networks with Gluon</a:t>
            </a:r>
            <a:endParaRPr lang="en-US" sz="2800" b="1" dirty="0"/>
          </a:p>
          <a:p>
            <a:r>
              <a:rPr lang="en-US" sz="2800" b="1" dirty="0"/>
              <a:t>EMBK-NLP-DAY3-WORD-VECS-NB.ipynb: </a:t>
            </a:r>
            <a:r>
              <a:rPr lang="en-US" sz="2800" dirty="0">
                <a:solidFill>
                  <a:schemeClr val="accent3"/>
                </a:solidFill>
              </a:rPr>
              <a:t>Word Vectors</a:t>
            </a:r>
            <a:r>
              <a:rPr lang="en-US" sz="2800" b="1" dirty="0"/>
              <a:t> </a:t>
            </a:r>
          </a:p>
          <a:p>
            <a:r>
              <a:rPr lang="en-US" sz="2800" b="1" dirty="0"/>
              <a:t>EMBK-NLP-DAY3-RNN-NB.ipynb:</a:t>
            </a:r>
            <a:r>
              <a:rPr lang="en-US" sz="2800" dirty="0">
                <a:solidFill>
                  <a:schemeClr val="accent3"/>
                </a:solidFill>
              </a:rPr>
              <a:t> Train Recurrent Neural Networks </a:t>
            </a:r>
          </a:p>
          <a:p>
            <a:r>
              <a:rPr lang="en-US" sz="2800" b="1" dirty="0"/>
              <a:t>EMBK-NLP-DAY3-BERT-NB.ipynb:</a:t>
            </a:r>
            <a:r>
              <a:rPr lang="en-US" sz="2800" dirty="0">
                <a:solidFill>
                  <a:schemeClr val="accent3"/>
                </a:solidFill>
              </a:rPr>
              <a:t> Gluon NLP and BERT</a:t>
            </a:r>
            <a:endParaRPr lang="en-US" sz="2800" b="1" dirty="0"/>
          </a:p>
          <a:p>
            <a:r>
              <a:rPr lang="en-US" sz="2800" b="1" dirty="0"/>
              <a:t>EMBK-NLP-DAY3-FINAL-STUDENT-NB.ipynb: </a:t>
            </a:r>
            <a:r>
              <a:rPr lang="en-US" sz="2800" dirty="0">
                <a:solidFill>
                  <a:schemeClr val="accent3"/>
                </a:solidFill>
              </a:rPr>
              <a:t>Final Project Walkthrough for Day 3</a:t>
            </a:r>
            <a:endParaRPr lang="en-US" sz="2800" b="1" dirty="0"/>
          </a:p>
          <a:p>
            <a:r>
              <a:rPr lang="en-US" sz="2800" b="1" dirty="0"/>
              <a:t>EMBK-NLP-DAY3-FINAL-SOLUTION-NB.ipynb: </a:t>
            </a:r>
            <a:r>
              <a:rPr lang="en-US" sz="2800" dirty="0">
                <a:solidFill>
                  <a:schemeClr val="accent3"/>
                </a:solidFill>
              </a:rPr>
              <a:t>Final Project Solution for Day 3</a:t>
            </a: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639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/>
                    </a:solidFill>
                  </a:rPr>
                  <a:t>Perceptron</a:t>
                </a:r>
                <a:r>
                  <a:rPr lang="en-US" sz="2800" dirty="0">
                    <a:solidFill>
                      <a:schemeClr val="tx1"/>
                    </a:solidFill>
                  </a:rPr>
                  <a:t>*: Given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} </a:t>
                </a:r>
                <a:r>
                  <a:rPr lang="en-US" sz="2800" dirty="0">
                    <a:solidFill>
                      <a:schemeClr val="tx1"/>
                    </a:solidFill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</a:rPr>
                      <m:t>where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{−1, 1}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where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step function: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1, 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−1, 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  <a:blipFill>
                <a:blip r:embed="rId2"/>
                <a:stretch>
                  <a:fillRect l="-2262" t="-1187" b="-30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38726EE-166E-5345-B2A7-A1A77436008B}"/>
              </a:ext>
            </a:extLst>
          </p:cNvPr>
          <p:cNvSpPr/>
          <p:nvPr/>
        </p:nvSpPr>
        <p:spPr>
          <a:xfrm>
            <a:off x="6942565" y="5781286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/>
              <a:t>* Another non-linear activation function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58E7C3D-1A6F-3740-A383-FF3672A82C8A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756777-49D7-B347-A455-5645454B3669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B3A8A0-44EB-074F-A369-014A1FE442AE}"/>
              </a:ext>
            </a:extLst>
          </p:cNvPr>
          <p:cNvSpPr txBox="1"/>
          <p:nvPr/>
        </p:nvSpPr>
        <p:spPr>
          <a:xfrm>
            <a:off x="2988433" y="5267819"/>
            <a:ext cx="157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Activation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function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396FDF-2F18-E448-B0E6-33F34DD7F9D0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A5AAD0-AECC-8B4E-9828-21425E4AAEFE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8AC7405-E1A6-314E-B374-D8B06072D5FC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41F530-A9E0-624E-A05C-8884D5B13411}"/>
              </a:ext>
            </a:extLst>
          </p:cNvPr>
          <p:cNvCxnSpPr>
            <a:cxnSpLocks/>
          </p:cNvCxnSpPr>
          <p:nvPr/>
        </p:nvCxnSpPr>
        <p:spPr>
          <a:xfrm flipV="1">
            <a:off x="2149236" y="4367456"/>
            <a:ext cx="434891" cy="405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AE5448-DCF4-7F4D-8060-5837C630394A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4CF8934-1BA3-3E46-83FE-C7520FE77F11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4D428C-B4E2-4243-8290-016866D7178A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EA03AB-D0E6-C443-A823-08FD9F9D1B85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EB4C42-21EF-AE41-A913-EA6B3B1635B3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EB4C42-21EF-AE41-A913-EA6B3B163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2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06A5DE6-F637-F74A-B571-643B0E0973B3}"/>
              </a:ext>
            </a:extLst>
          </p:cNvPr>
          <p:cNvCxnSpPr>
            <a:cxnSpLocks/>
          </p:cNvCxnSpPr>
          <p:nvPr/>
        </p:nvCxnSpPr>
        <p:spPr>
          <a:xfrm>
            <a:off x="3685503" y="2913401"/>
            <a:ext cx="0" cy="1583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5BD5C1-64EB-C741-9ADB-B5E68030F045}"/>
              </a:ext>
            </a:extLst>
          </p:cNvPr>
          <p:cNvSpPr txBox="1"/>
          <p:nvPr/>
        </p:nvSpPr>
        <p:spPr>
          <a:xfrm>
            <a:off x="3775525" y="3478441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860A98-DBAA-3944-8694-3C4CEB2E3769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660D071-7452-004C-8ADC-E0470DCB619A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C46064-5AB7-C147-BF1D-568F06CE7DF6}"/>
              </a:ext>
            </a:extLst>
          </p:cNvPr>
          <p:cNvSpPr txBox="1"/>
          <p:nvPr/>
        </p:nvSpPr>
        <p:spPr>
          <a:xfrm>
            <a:off x="618747" y="2657000"/>
            <a:ext cx="460404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87039B-267E-7749-8DEE-34521115DAC3}"/>
              </a:ext>
            </a:extLst>
          </p:cNvPr>
          <p:cNvSpPr txBox="1"/>
          <p:nvPr/>
        </p:nvSpPr>
        <p:spPr>
          <a:xfrm>
            <a:off x="618746" y="3586127"/>
            <a:ext cx="460403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19D883-7863-E445-80A2-27AB19B03E58}"/>
              </a:ext>
            </a:extLst>
          </p:cNvPr>
          <p:cNvSpPr txBox="1"/>
          <p:nvPr/>
        </p:nvSpPr>
        <p:spPr>
          <a:xfrm>
            <a:off x="656068" y="4463318"/>
            <a:ext cx="460403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BC69AD-F5D2-144E-9B66-9DE8EA25EE80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BC69AD-F5D2-144E-9B66-9DE8EA25E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1BEF4C-7E0C-084D-991A-FEF83397548A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1BEF4C-7E0C-084D-991A-FEF83397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4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8E957A-4AC1-3843-B847-3B7BFF4C75FF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5065CC9-C1E2-F64B-BB1B-F6CDE032E40E}"/>
              </a:ext>
            </a:extLst>
          </p:cNvPr>
          <p:cNvCxnSpPr>
            <a:cxnSpLocks/>
          </p:cNvCxnSpPr>
          <p:nvPr/>
        </p:nvCxnSpPr>
        <p:spPr>
          <a:xfrm>
            <a:off x="1934698" y="2906139"/>
            <a:ext cx="416101" cy="3293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14A049A-953E-F547-8956-9D460CE33F88}"/>
              </a:ext>
            </a:extLst>
          </p:cNvPr>
          <p:cNvCxnSpPr>
            <a:cxnSpLocks/>
          </p:cNvCxnSpPr>
          <p:nvPr/>
        </p:nvCxnSpPr>
        <p:spPr>
          <a:xfrm flipV="1">
            <a:off x="3590835" y="4039212"/>
            <a:ext cx="309125" cy="126802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19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 -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/>
              <a:t>Tabular Data</a:t>
            </a:r>
          </a:p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44102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Artificial Neuron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EDB388C-A8E6-154F-9D17-1C17199E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39" y="4353168"/>
            <a:ext cx="2330305" cy="12731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E3B7BEE-AC91-D740-B753-1701956F9F69}"/>
              </a:ext>
            </a:extLst>
          </p:cNvPr>
          <p:cNvSpPr/>
          <p:nvPr/>
        </p:nvSpPr>
        <p:spPr>
          <a:xfrm>
            <a:off x="6942565" y="5781285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/>
              <a:t>* Similar to how neurons in the brain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2">
                <a:extLst>
                  <a:ext uri="{FF2B5EF4-FFF2-40B4-BE49-F238E27FC236}">
                    <a16:creationId xmlns:a16="http://schemas.microsoft.com/office/drawing/2014/main" id="{C0D2765F-F8FB-C445-B08E-BB2A4E871E3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Artificial Neuron*: </a:t>
                </a:r>
                <a:r>
                  <a:rPr lang="en-US" sz="2800" dirty="0">
                    <a:solidFill>
                      <a:schemeClr val="tx1"/>
                    </a:solidFill>
                  </a:rPr>
                  <a:t>Given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} </a:t>
                </a:r>
                <a:r>
                  <a:rPr lang="en-US" sz="2800" dirty="0">
                    <a:solidFill>
                      <a:schemeClr val="tx1"/>
                    </a:solidFill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lang="en-US" sz="24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where </a:t>
                </a:r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a nonlinear activation function (sigmoid, tanh, </a:t>
                </a:r>
                <a:r>
                  <a:rPr lang="en-US" sz="2800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ReLU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:r>
                  <a:rPr lang="en-US" sz="2800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etc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 Placeholder 2">
                <a:extLst>
                  <a:ext uri="{FF2B5EF4-FFF2-40B4-BE49-F238E27FC236}">
                    <a16:creationId xmlns:a16="http://schemas.microsoft.com/office/drawing/2014/main" id="{C0D2765F-F8FB-C445-B08E-BB2A4E871E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87005" y="1589141"/>
                <a:ext cx="5600791" cy="4267545"/>
              </a:xfrm>
              <a:blipFill>
                <a:blip r:embed="rId3"/>
                <a:stretch>
                  <a:fillRect l="-2262" t="-1187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4AC8874C-53AE-E84B-AE4F-A91C9B02BDEF}"/>
              </a:ext>
            </a:extLst>
          </p:cNvPr>
          <p:cNvSpPr txBox="1"/>
          <p:nvPr/>
        </p:nvSpPr>
        <p:spPr>
          <a:xfrm>
            <a:off x="430675" y="52626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71A14D-67F0-2C4F-AA79-888C640B21B8}"/>
              </a:ext>
            </a:extLst>
          </p:cNvPr>
          <p:cNvSpPr txBox="1"/>
          <p:nvPr/>
        </p:nvSpPr>
        <p:spPr>
          <a:xfrm>
            <a:off x="2988433" y="5267819"/>
            <a:ext cx="157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Activation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AB9E3E-3AA5-6B4C-A5DD-7BCB2092FF31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4AB9E3E-3AA5-6B4C-A5DD-7BCB2092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6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8035BE33-8E75-2E4A-995C-2B7F8A9C2638}"/>
              </a:ext>
            </a:extLst>
          </p:cNvPr>
          <p:cNvSpPr txBox="1"/>
          <p:nvPr/>
        </p:nvSpPr>
        <p:spPr>
          <a:xfrm>
            <a:off x="5280272" y="5262625"/>
            <a:ext cx="143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33A4E4-80A6-7F44-AEE5-48979C892E02}"/>
              </a:ext>
            </a:extLst>
          </p:cNvPr>
          <p:cNvSpPr/>
          <p:nvPr/>
        </p:nvSpPr>
        <p:spPr>
          <a:xfrm>
            <a:off x="2340425" y="2792190"/>
            <a:ext cx="1828800" cy="1828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6F32A4-CE23-FF45-B0A7-95A8E7CA7B0E}"/>
              </a:ext>
            </a:extLst>
          </p:cNvPr>
          <p:cNvCxnSpPr/>
          <p:nvPr/>
        </p:nvCxnSpPr>
        <p:spPr>
          <a:xfrm>
            <a:off x="1027573" y="2906494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57408-722F-244C-BD6C-3A9019DBB605}"/>
              </a:ext>
            </a:extLst>
          </p:cNvPr>
          <p:cNvCxnSpPr>
            <a:cxnSpLocks/>
          </p:cNvCxnSpPr>
          <p:nvPr/>
        </p:nvCxnSpPr>
        <p:spPr>
          <a:xfrm>
            <a:off x="1027573" y="3863758"/>
            <a:ext cx="1270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8D4344-1E83-9341-87E7-0032BB0B4633}"/>
              </a:ext>
            </a:extLst>
          </p:cNvPr>
          <p:cNvCxnSpPr>
            <a:cxnSpLocks/>
          </p:cNvCxnSpPr>
          <p:nvPr/>
        </p:nvCxnSpPr>
        <p:spPr>
          <a:xfrm flipV="1">
            <a:off x="2149236" y="4367456"/>
            <a:ext cx="434891" cy="405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20D657-370B-C14B-86AF-DA96DF992E34}"/>
              </a:ext>
            </a:extLst>
          </p:cNvPr>
          <p:cNvCxnSpPr>
            <a:cxnSpLocks/>
          </p:cNvCxnSpPr>
          <p:nvPr/>
        </p:nvCxnSpPr>
        <p:spPr>
          <a:xfrm>
            <a:off x="1079151" y="4773390"/>
            <a:ext cx="10787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9ECD5E9-5DE8-AD41-9A07-EE12AA1E0B3E}"/>
              </a:ext>
            </a:extLst>
          </p:cNvPr>
          <p:cNvSpPr txBox="1"/>
          <p:nvPr/>
        </p:nvSpPr>
        <p:spPr>
          <a:xfrm>
            <a:off x="1191551" y="2478186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CE0E41-FB48-8C4B-99A4-33BB3EA9645C}"/>
              </a:ext>
            </a:extLst>
          </p:cNvPr>
          <p:cNvSpPr txBox="1"/>
          <p:nvPr/>
        </p:nvSpPr>
        <p:spPr>
          <a:xfrm>
            <a:off x="1191551" y="3438414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D9E22F-91B6-ED49-B5BA-979B51191347}"/>
              </a:ext>
            </a:extLst>
          </p:cNvPr>
          <p:cNvSpPr txBox="1"/>
          <p:nvPr/>
        </p:nvSpPr>
        <p:spPr>
          <a:xfrm>
            <a:off x="1220127" y="4319380"/>
            <a:ext cx="96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E50110-7900-9F4A-86A3-47126520C8DF}"/>
                  </a:ext>
                </a:extLst>
              </p:cNvPr>
              <p:cNvSpPr txBox="1"/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2400" b="1" i="0" baseline="-2500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E50110-7900-9F4A-86A3-47126520C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485" y="3235551"/>
                <a:ext cx="1138966" cy="895951"/>
              </a:xfrm>
              <a:prstGeom prst="rect">
                <a:avLst/>
              </a:prstGeom>
              <a:blipFill>
                <a:blip r:embed="rId7"/>
                <a:stretch>
                  <a:fillRect l="-96703" t="-149296" r="-6593" b="-20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D44598E-AE4D-CA40-AD5E-0F580FC99354}"/>
              </a:ext>
            </a:extLst>
          </p:cNvPr>
          <p:cNvCxnSpPr>
            <a:cxnSpLocks/>
          </p:cNvCxnSpPr>
          <p:nvPr/>
        </p:nvCxnSpPr>
        <p:spPr>
          <a:xfrm>
            <a:off x="3685503" y="2913401"/>
            <a:ext cx="0" cy="1583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646E31-2C9E-F443-973E-D1913309CFEC}"/>
              </a:ext>
            </a:extLst>
          </p:cNvPr>
          <p:cNvSpPr txBox="1"/>
          <p:nvPr/>
        </p:nvSpPr>
        <p:spPr>
          <a:xfrm>
            <a:off x="3775525" y="3478441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D97406-FCB2-2B41-86C6-D2C2FEA76CD6}"/>
              </a:ext>
            </a:extLst>
          </p:cNvPr>
          <p:cNvSpPr txBox="1"/>
          <p:nvPr/>
        </p:nvSpPr>
        <p:spPr>
          <a:xfrm>
            <a:off x="1191551" y="18247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161FFF5-1E31-5445-8E5A-ED3DC4210E6B}"/>
                  </a:ext>
                </a:extLst>
              </p:cNvPr>
              <p:cNvSpPr txBox="1"/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  <m:sup/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sz="2400" b="1" i="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nary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400" b="1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161FFF5-1E31-5445-8E5A-ED3DC4210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12" y="3180965"/>
                <a:ext cx="1612900" cy="461921"/>
              </a:xfrm>
              <a:prstGeom prst="rect">
                <a:avLst/>
              </a:prstGeom>
              <a:blipFill>
                <a:blip r:embed="rId3"/>
                <a:stretch>
                  <a:fillRect l="-14844" t="-12105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4C84D09-5DDE-6B43-8664-8772CCFA1309}"/>
              </a:ext>
            </a:extLst>
          </p:cNvPr>
          <p:cNvCxnSpPr>
            <a:cxnSpLocks/>
          </p:cNvCxnSpPr>
          <p:nvPr/>
        </p:nvCxnSpPr>
        <p:spPr>
          <a:xfrm>
            <a:off x="1837971" y="2184867"/>
            <a:ext cx="840773" cy="685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BA3FA8-5BF2-C74F-AB29-54367558FB2E}"/>
              </a:ext>
            </a:extLst>
          </p:cNvPr>
          <p:cNvCxnSpPr>
            <a:cxnSpLocks/>
          </p:cNvCxnSpPr>
          <p:nvPr/>
        </p:nvCxnSpPr>
        <p:spPr>
          <a:xfrm>
            <a:off x="1934698" y="2906139"/>
            <a:ext cx="416101" cy="3293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5BC8680-4EA2-5A48-80DE-B4C663A174A4}"/>
              </a:ext>
            </a:extLst>
          </p:cNvPr>
          <p:cNvSpPr/>
          <p:nvPr/>
        </p:nvSpPr>
        <p:spPr>
          <a:xfrm>
            <a:off x="489276" y="2601841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079AC6-227E-5441-BE2F-13C8B0C42519}"/>
              </a:ext>
            </a:extLst>
          </p:cNvPr>
          <p:cNvSpPr txBox="1"/>
          <p:nvPr/>
        </p:nvSpPr>
        <p:spPr>
          <a:xfrm>
            <a:off x="618747" y="2657000"/>
            <a:ext cx="460404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F52D9D5-7240-A949-8813-E105768D8E9B}"/>
              </a:ext>
            </a:extLst>
          </p:cNvPr>
          <p:cNvSpPr/>
          <p:nvPr/>
        </p:nvSpPr>
        <p:spPr>
          <a:xfrm>
            <a:off x="461533" y="3538250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6F02A5-9DCB-0844-9D8E-C1BA89F0FA7D}"/>
              </a:ext>
            </a:extLst>
          </p:cNvPr>
          <p:cNvSpPr txBox="1"/>
          <p:nvPr/>
        </p:nvSpPr>
        <p:spPr>
          <a:xfrm>
            <a:off x="618746" y="3586127"/>
            <a:ext cx="460403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D129725-D71C-5B42-BDB5-0C4D4C1D72C9}"/>
              </a:ext>
            </a:extLst>
          </p:cNvPr>
          <p:cNvSpPr/>
          <p:nvPr/>
        </p:nvSpPr>
        <p:spPr>
          <a:xfrm>
            <a:off x="479784" y="4410339"/>
            <a:ext cx="657467" cy="6114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93C628-79EB-CC4C-8E9C-A5E442BA533E}"/>
              </a:ext>
            </a:extLst>
          </p:cNvPr>
          <p:cNvSpPr txBox="1"/>
          <p:nvPr/>
        </p:nvSpPr>
        <p:spPr>
          <a:xfrm>
            <a:off x="656068" y="4463318"/>
            <a:ext cx="460403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-25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4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69BB77B-889B-4D4F-8BDA-F7421CA39B58}"/>
              </a:ext>
            </a:extLst>
          </p:cNvPr>
          <p:cNvSpPr/>
          <p:nvPr/>
        </p:nvSpPr>
        <p:spPr>
          <a:xfrm>
            <a:off x="5641154" y="3404726"/>
            <a:ext cx="657467" cy="61149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9B9FE0C-C3D7-984B-A243-674F776A649A}"/>
                  </a:ext>
                </a:extLst>
              </p:cNvPr>
              <p:cNvSpPr/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9B9FE0C-C3D7-984B-A243-674F776A6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52" y="3404726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DBC562-361A-864D-848E-D765A5871BBB}"/>
              </a:ext>
            </a:extLst>
          </p:cNvPr>
          <p:cNvCxnSpPr>
            <a:cxnSpLocks/>
          </p:cNvCxnSpPr>
          <p:nvPr/>
        </p:nvCxnSpPr>
        <p:spPr>
          <a:xfrm>
            <a:off x="4169225" y="3704217"/>
            <a:ext cx="1612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BA7FB6A-219D-7249-B78D-7A7A4570AB73}"/>
              </a:ext>
            </a:extLst>
          </p:cNvPr>
          <p:cNvCxnSpPr>
            <a:cxnSpLocks/>
          </p:cNvCxnSpPr>
          <p:nvPr/>
        </p:nvCxnSpPr>
        <p:spPr>
          <a:xfrm flipV="1">
            <a:off x="3590835" y="4039212"/>
            <a:ext cx="309125" cy="126802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498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19207</TotalTime>
  <Words>4345</Words>
  <Application>Microsoft Macintosh PowerPoint</Application>
  <PresentationFormat>Custom</PresentationFormat>
  <Paragraphs>1118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Cambria Math</vt:lpstr>
      <vt:lpstr>Consolas</vt:lpstr>
      <vt:lpstr>Lucida Grande</vt:lpstr>
      <vt:lpstr>Wingdings</vt:lpstr>
      <vt:lpstr>inSTALLments Master Theme</vt:lpstr>
      <vt:lpstr>PowerPoint Presentation</vt:lpstr>
      <vt:lpstr>Course Overview</vt:lpstr>
      <vt:lpstr>Topics for Day 3</vt:lpstr>
      <vt:lpstr>Topics for Day 3</vt:lpstr>
      <vt:lpstr>Looking back at Regression Models</vt:lpstr>
      <vt:lpstr>Looking back at Regression Models</vt:lpstr>
      <vt:lpstr>Looking back at Regression Models</vt:lpstr>
      <vt:lpstr>Perceptron</vt:lpstr>
      <vt:lpstr>Artificial Neuron</vt:lpstr>
      <vt:lpstr>Artificial Neuron</vt:lpstr>
      <vt:lpstr>Multi Layer Perceptron</vt:lpstr>
      <vt:lpstr>Multi Layer Perceptron</vt:lpstr>
      <vt:lpstr>Why Neural Networks?</vt:lpstr>
      <vt:lpstr>Activation Functions</vt:lpstr>
      <vt:lpstr>Forward Pass</vt:lpstr>
      <vt:lpstr>Forward Pass</vt:lpstr>
      <vt:lpstr>Forward Pass</vt:lpstr>
      <vt:lpstr>Output Function</vt:lpstr>
      <vt:lpstr>Cost Functions</vt:lpstr>
      <vt:lpstr>Training Neural Networks</vt:lpstr>
      <vt:lpstr>Dropout</vt:lpstr>
      <vt:lpstr>Neural Networks - Hands on</vt:lpstr>
      <vt:lpstr>Topics for Day 3</vt:lpstr>
      <vt:lpstr>Word Representations</vt:lpstr>
      <vt:lpstr>Word Representations</vt:lpstr>
      <vt:lpstr>Word Representations</vt:lpstr>
      <vt:lpstr>Word Representations</vt:lpstr>
      <vt:lpstr>Word Representations</vt:lpstr>
      <vt:lpstr>Word Representations</vt:lpstr>
      <vt:lpstr>Word Representations</vt:lpstr>
      <vt:lpstr>Word Representations</vt:lpstr>
      <vt:lpstr>Word2Vec</vt:lpstr>
      <vt:lpstr>Skip-gram Model</vt:lpstr>
      <vt:lpstr>Skip-gram Model</vt:lpstr>
      <vt:lpstr>Continuous Bag of Words (CBOW)</vt:lpstr>
      <vt:lpstr>Word2Vec (Skip-gram)</vt:lpstr>
      <vt:lpstr>Some other Word Embeddings</vt:lpstr>
      <vt:lpstr>Word Vectors - Hands on</vt:lpstr>
      <vt:lpstr>Topics for Day 3</vt:lpstr>
      <vt:lpstr>Recurrent Neural Networks</vt:lpstr>
      <vt:lpstr>Sample RNN</vt:lpstr>
      <vt:lpstr>The Vanilla RNN Cell</vt:lpstr>
      <vt:lpstr>RNN Cells</vt:lpstr>
      <vt:lpstr>Stacking RNNs</vt:lpstr>
      <vt:lpstr>Putting it all together - Hands on</vt:lpstr>
      <vt:lpstr>Topics for Day 3</vt:lpstr>
      <vt:lpstr>Long Short-Term Memory (LSTM)</vt:lpstr>
      <vt:lpstr>Long Short-Term Memory (LSTM)</vt:lpstr>
      <vt:lpstr>Forget Gate</vt:lpstr>
      <vt:lpstr>Input Gate</vt:lpstr>
      <vt:lpstr>Output Gate</vt:lpstr>
      <vt:lpstr>Candidate Memory Cell</vt:lpstr>
      <vt:lpstr>Memory Cell</vt:lpstr>
      <vt:lpstr>Hidden State</vt:lpstr>
      <vt:lpstr>Long Short-Term Memory (LSTM)</vt:lpstr>
      <vt:lpstr>Topics for Day 3</vt:lpstr>
      <vt:lpstr>What are Transformers</vt:lpstr>
      <vt:lpstr>An Alternate View</vt:lpstr>
      <vt:lpstr>Traditional Programming Intuition 1</vt:lpstr>
      <vt:lpstr>Traditional Programming Intuition 2</vt:lpstr>
      <vt:lpstr>Traditional Programming Intuition 3</vt:lpstr>
      <vt:lpstr>What does this require?</vt:lpstr>
      <vt:lpstr>How to Build as a Neural Network</vt:lpstr>
      <vt:lpstr>How to Build as a Neural Network</vt:lpstr>
      <vt:lpstr>How to Build as a Neural Network</vt:lpstr>
      <vt:lpstr>How to Build as a Neural Network</vt:lpstr>
      <vt:lpstr>How to Build as a Neural Network</vt:lpstr>
      <vt:lpstr>In summary</vt:lpstr>
      <vt:lpstr>PowerPoint Presentation</vt:lpstr>
      <vt:lpstr>An issue: Polysemy</vt:lpstr>
      <vt:lpstr>Multi-headed Attention</vt:lpstr>
      <vt:lpstr>Transformers</vt:lpstr>
      <vt:lpstr>Pre-trained Models</vt:lpstr>
      <vt:lpstr>Utilizing Pre-trained Models</vt:lpstr>
      <vt:lpstr>Transformers - Hands on</vt:lpstr>
      <vt:lpstr>NLP Roadmap</vt:lpstr>
      <vt:lpstr>Topics for Day 3</vt:lpstr>
      <vt:lpstr>Final Project – Sentiment Analysis</vt:lpstr>
      <vt:lpstr>Notebooks for Day 3</vt:lpstr>
      <vt:lpstr>Looking Ahead - Day 4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599</cp:revision>
  <cp:lastPrinted>2016-03-08T22:08:17Z</cp:lastPrinted>
  <dcterms:created xsi:type="dcterms:W3CDTF">2019-12-18T06:10:11Z</dcterms:created>
  <dcterms:modified xsi:type="dcterms:W3CDTF">2020-02-24T20:18:26Z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